
<file path=[Content_Types].xml><?xml version="1.0" encoding="utf-8"?>
<Types xmlns="http://schemas.openxmlformats.org/package/2006/content-types">
  <Default Extension="BB182F1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76" r:id="rId8"/>
    <p:sldId id="273" r:id="rId9"/>
    <p:sldId id="274" r:id="rId10"/>
    <p:sldId id="261" r:id="rId11"/>
    <p:sldId id="271" r:id="rId12"/>
    <p:sldId id="265" r:id="rId13"/>
    <p:sldId id="267" r:id="rId14"/>
    <p:sldId id="268" r:id="rId15"/>
    <p:sldId id="269" r:id="rId16"/>
    <p:sldId id="270" r:id="rId17"/>
    <p:sldId id="277" r:id="rId18"/>
    <p:sldId id="278" r:id="rId19"/>
    <p:sldId id="279" r:id="rId20"/>
    <p:sldId id="275" r:id="rId21"/>
    <p:sldId id="28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120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34ACB-FDF9-483E-9FCD-43D90D4064F8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4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BEEE-EB39-4042-86EF-3799622F7247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F80EE4-846F-458F-965D-D9CBE3254743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BF74-3E81-4207-8278-AC0BF87C8CA0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1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55CF63-E58F-4622-B68C-03DA41D35CF6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C750-0505-4078-8682-7DAAC04F51A4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3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0390-4E7A-4280-BF28-534E389C211D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C76-76E6-4D89-92DE-4D023F36E570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6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FCD-D991-46D7-A324-C1E0358D31F5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337620-0230-4C8D-8ADA-4FF6D8EB89DF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2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3746-C545-499C-BC32-690812FF70DB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D3CD38-9F6D-4C5F-B55C-71D10B058B56}" type="datetime1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B182F10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cid:image011.png@01DB9E5D.183A9080" TargetMode="External"/><Relationship Id="rId7" Type="http://schemas.openxmlformats.org/officeDocument/2006/relationships/image" Target="cid:image004.png@01DB9E54.C5AD44F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cid:image003.png@01DB9E54.C5AD44F0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MLB Wholesale and Correspondent – Pricing and Requesting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252817"/>
          </a:xfrm>
        </p:spPr>
        <p:txBody>
          <a:bodyPr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How to view pricing and/or request a lock on the MLB Wholesale and Correspondent Portal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96" y="4876718"/>
            <a:ext cx="7602371" cy="12619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" y="1922310"/>
            <a:ext cx="4102775" cy="767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request an FHA 203K Lock, a Conventional </a:t>
            </a:r>
            <a:r>
              <a:rPr lang="en-US" dirty="0" err="1"/>
              <a:t>HomeStyle</a:t>
            </a:r>
            <a:r>
              <a:rPr lang="en-US" dirty="0"/>
              <a:t> Lock, or a VA Reno Lock?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6629" y="2472612"/>
            <a:ext cx="4364032" cy="407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D8717"/>
              </a:buClr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>
              <a:buClr>
                <a:srgbClr val="ED8717"/>
              </a:buClr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-Sometimes OB makes the LTV too high for pricing purposes (you might see for example 111 or 144); which will not allow you to price out a loan. </a:t>
            </a:r>
          </a:p>
          <a:p>
            <a:pPr marL="0" indent="0">
              <a:buClr>
                <a:srgbClr val="ED8717"/>
              </a:buClr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-Make the Estimated Property Value whatever you need to make it to make the LTV 96.5</a:t>
            </a: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(or very close to 96.5) for 203 K’s  </a:t>
            </a:r>
          </a:p>
          <a:p>
            <a:pPr marL="0" indent="0">
              <a:buClr>
                <a:srgbClr val="ED8717"/>
              </a:buClr>
              <a:buNone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it whatever you need it to be to get a 95 LTV for </a:t>
            </a: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omestyle’s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 This is just so you can get the lock request through.</a:t>
            </a:r>
          </a:p>
          <a:p>
            <a:pPr marL="0" indent="0">
              <a:buClr>
                <a:srgbClr val="ED8717"/>
              </a:buClr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-Make it whatever you need to get a 100 LTV for VA reno loans.</a:t>
            </a:r>
          </a:p>
          <a:p>
            <a:pPr marL="0" indent="0">
              <a:buClr>
                <a:srgbClr val="ED8717"/>
              </a:buClr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-We’ll put it back to what it should be after we’re done completing the lock request.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*Also, make the reserve months “6” in </a:t>
            </a: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the search 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just to get the lock request though.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9470E-7B9E-59C0-896A-49E1BF8A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799" y="2022919"/>
            <a:ext cx="6811001" cy="286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B678E-4EF0-8066-932E-3B2A8619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799" y="5009276"/>
            <a:ext cx="6857009" cy="11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" y="2369976"/>
            <a:ext cx="4466669" cy="895738"/>
          </a:xfrm>
        </p:spPr>
        <p:txBody>
          <a:bodyPr>
            <a:normAutofit/>
          </a:bodyPr>
          <a:lstStyle/>
          <a:p>
            <a:r>
              <a:rPr lang="en-US" dirty="0"/>
              <a:t>How to request an FHA 203K Lock or a Conventional Homestyle Lock? </a:t>
            </a:r>
            <a:r>
              <a:rPr lang="en-US" sz="1200" dirty="0"/>
              <a:t>Continued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266" y="2061221"/>
            <a:ext cx="4364032" cy="407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or a VA Reno Lock?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Product Filters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</a:p>
          <a:p>
            <a:pPr marL="0" indent="0">
              <a:buClr>
                <a:srgbClr val="ED8717"/>
              </a:buClr>
              <a:buNone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Remove the check mark from “Standard”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Make sure to put a check mark in the “Renovation/Rehab”</a:t>
            </a: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 box.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Click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ill Sans MT" panose="020B0502020104020203"/>
              </a:rPr>
              <a:t>“Search”.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E6C93-159E-20E0-AD4A-D1EE6FBC2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70" y="2061221"/>
            <a:ext cx="7257338" cy="207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13C9B-1C8F-1C08-F509-6437EFFD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51" y="4181056"/>
            <a:ext cx="7050657" cy="21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" y="2369976"/>
            <a:ext cx="4466669" cy="895738"/>
          </a:xfrm>
        </p:spPr>
        <p:txBody>
          <a:bodyPr>
            <a:normAutofit/>
          </a:bodyPr>
          <a:lstStyle/>
          <a:p>
            <a:r>
              <a:rPr lang="en-US" dirty="0"/>
              <a:t>How to request an FHA 203K Lock or Conventional Homestyle lock? </a:t>
            </a:r>
            <a:r>
              <a:rPr lang="en-US" sz="1200" dirty="0"/>
              <a:t>Continued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266" y="2061221"/>
            <a:ext cx="3878840" cy="450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or a VA Reno Lock?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-Click in the check box on the Limited product if you have a limited 203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-Click in the check box on the Standard product if you have a standard 203 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-Click on the product itself to view the rate stack.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-Click on the rate/price you want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-Click on the padlock on the right side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382F4-23EB-7F6E-410C-82FBAD7A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14" y="2061221"/>
            <a:ext cx="7637257" cy="1968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34281-D632-0C88-FF9F-89605A82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265" y="4170527"/>
            <a:ext cx="7244953" cy="19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702155"/>
            <a:ext cx="11058717" cy="1020735"/>
          </a:xfrm>
        </p:spPr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" y="2369976"/>
            <a:ext cx="4466669" cy="895738"/>
          </a:xfrm>
        </p:spPr>
        <p:txBody>
          <a:bodyPr>
            <a:normAutofit fontScale="25000" lnSpcReduction="20000"/>
          </a:bodyPr>
          <a:lstStyle/>
          <a:p>
            <a:endParaRPr lang="en-US" sz="5600" dirty="0"/>
          </a:p>
          <a:p>
            <a:endParaRPr lang="en-US" sz="6400" dirty="0"/>
          </a:p>
          <a:p>
            <a:r>
              <a:rPr lang="en-US" sz="6400" dirty="0"/>
              <a:t>How to request an FHA 203K Lock, a Conventional Homestyle lock, </a:t>
            </a:r>
            <a:r>
              <a:rPr lang="en-US" sz="6600" dirty="0"/>
              <a:t>or a VA Reno Lock?</a:t>
            </a:r>
            <a:r>
              <a:rPr lang="en-US" sz="6400" dirty="0"/>
              <a:t> Continued …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6400" dirty="0"/>
              <a:t>Here is homestyle pricing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z="6400" dirty="0">
                <a:solidFill>
                  <a:srgbClr val="3D3D3D"/>
                </a:solidFill>
                <a:latin typeface="Gill Sans MT" panose="020B0502020104020203"/>
              </a:rPr>
              <a:t>-Click on the product itself to view the rate stack</a:t>
            </a:r>
            <a:r>
              <a:rPr lang="en-US" sz="5600" dirty="0">
                <a:solidFill>
                  <a:srgbClr val="3D3D3D"/>
                </a:solidFill>
                <a:latin typeface="Gill Sans MT" panose="020B0502020104020203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z="6400" dirty="0">
                <a:solidFill>
                  <a:srgbClr val="3D3D3D"/>
                </a:solidFill>
                <a:latin typeface="Gill Sans MT" panose="020B0502020104020203"/>
              </a:rPr>
              <a:t>-Click on the rate/price you want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z="6400" dirty="0">
                <a:solidFill>
                  <a:srgbClr val="3D3D3D"/>
                </a:solidFill>
                <a:latin typeface="Gill Sans MT" panose="020B0502020104020203"/>
              </a:rPr>
              <a:t>-Click on the padlock on the right side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266" y="2061221"/>
            <a:ext cx="3878840" cy="450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en-US" dirty="0">
              <a:solidFill>
                <a:srgbClr val="3D3D3D"/>
              </a:solidFill>
              <a:latin typeface="Gill Sans MT" panose="020B05020201040202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rest of the way follow the usual steps to request the lock 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(Meaning fill out the compliance checklist and then click the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request lock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” button).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71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B897F-8132-6131-787B-341A406D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35" y="1895478"/>
            <a:ext cx="6912634" cy="2174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38858-C010-F6F6-1E2F-1F75CB87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0" y="3919734"/>
            <a:ext cx="6966673" cy="27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B842-484F-0933-D7D2-404226A2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73222-EE83-A8DC-F066-C1131B6B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828800"/>
            <a:ext cx="9825139" cy="2529003"/>
          </a:xfrm>
        </p:spPr>
        <p:txBody>
          <a:bodyPr/>
          <a:lstStyle/>
          <a:p>
            <a:r>
              <a:rPr lang="en-US" sz="1800" dirty="0"/>
              <a:t>How to request an FHA 203 H Lock?</a:t>
            </a:r>
          </a:p>
          <a:p>
            <a:pPr lvl="1"/>
            <a:r>
              <a:rPr lang="en-US" dirty="0"/>
              <a:t>Main thing to remember is make your product filters read “FHA Specialty”</a:t>
            </a:r>
          </a:p>
          <a:p>
            <a:pPr lvl="1"/>
            <a:r>
              <a:rPr lang="en-US" dirty="0"/>
              <a:t>Make reserve months 6, then click “search”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D7FA6-6672-1BC2-0D51-C769DF20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4808-69A4-48D4-AA94-FC22B988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02" y="3910812"/>
            <a:ext cx="9505563" cy="27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CCCE-4952-10A2-74FD-DE921D5D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Pricing Guide to Non-QM in OB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8DF8-917F-0BD6-7F42-6CCF8EAD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buNone/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4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keep in mind: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79800" indent="-685800"/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NJ does not allow prepayment penalties unless you are a Corporation.          </a:t>
            </a:r>
          </a:p>
          <a:p>
            <a:pPr marL="379800" indent="-685800"/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Reserve months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4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800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complete field accurately.</a:t>
            </a:r>
            <a:r>
              <a:rPr lang="en-US" sz="4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379800" indent="-685800"/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Interest only, prepayment penalty, Mortgage lates, income verification type, DSCR – those fields you need to fill out in OB.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79800" indent="-685800"/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Please note this is a generic tutorial. If you do not have a DSCR loan for example, you would not make that the income verification type and you would not have a               DSCR ratio you need to fill in.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79800" indent="-685800"/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To price this out properly in OB, make sure you know the following so you can price it out correctly: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-What type of Non-QM?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-Is there a DSCR?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-Is it P&amp;L?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-Is it business bank statement, personal bank statement?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-Is it interest only?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buNone/>
            </a:pPr>
            <a:r>
              <a:rPr lang="en-US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-Is there a Pre-payment Penalty?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5ACA-9511-EF3A-A8A6-07BADC49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B9B947-0FB1-6997-0A04-50A3CB22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74" y="4117674"/>
            <a:ext cx="7262250" cy="24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4277-B313-3E89-1E98-C00ED052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Pricing Guide to Non-QM in OB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5A86-C501-EA64-6B00-6AEE1C38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-Loan type, select “Non-Conforming”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Reserve months 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complete field accurately.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-Make Product filters “Expanded Guidelines”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-If you are going Interest only, please select yes or no.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-If you are doing a pre-payment penalty, please select it from the dropdown.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**Make the Automated U/W System drop down say “Not Specified”. **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-Choose your Income Verification Type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-If you have a DSCR loan, fill in the ratio. If not a DSCR loan, leave it blank.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-Fill in any mortgage lates.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-Click submit and then you will see the eligible products.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9E11E-BDD0-F226-33DB-4C93B31F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4ADA7-8E7E-166E-7B40-DFDD73F3CCDB}"/>
              </a:ext>
            </a:extLst>
          </p:cNvPr>
          <p:cNvSpPr txBox="1"/>
          <p:nvPr/>
        </p:nvSpPr>
        <p:spPr>
          <a:xfrm>
            <a:off x="3048755" y="103060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9ABF2B-477C-6B7E-9C86-53889674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91" y="2704965"/>
            <a:ext cx="5240284" cy="89639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DA5E03-A5DC-233D-1BE3-8D6C0FAA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90" y="3601355"/>
            <a:ext cx="5324101" cy="12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0D92FA-A9BC-5BAD-6A99-9F92E1BA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561" y="4710885"/>
            <a:ext cx="5218387" cy="201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435E2-09EA-DE10-2338-79E5B9779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090" y="838121"/>
            <a:ext cx="5568161" cy="18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2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13EF-C512-7166-7C89-48BEC733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C6CA-40B6-8E58-66E4-56F8C085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727" y="6437744"/>
            <a:ext cx="3702429" cy="4966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13365-3B36-7304-1DBF-9EB2ED3F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E37EF62-1318-F598-1CEE-E9FC0613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19" y="1734118"/>
            <a:ext cx="33618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ossible errors on the search form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9E1EDD0-2576-B14A-24FC-1327F82B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" y="2083158"/>
            <a:ext cx="3696095" cy="26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8E9F484-5DCA-BDED-79A5-6F3145A0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14" y="2116772"/>
            <a:ext cx="3396110" cy="17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D1B3424-CFF5-A3AB-CC0A-2CEB4302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04" y="3849890"/>
            <a:ext cx="3606620" cy="12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F4CA21-8276-6FE6-F925-36E38A1C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92" y="14784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0D5B-3467-E4AE-619D-93260D1C1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92" y="39183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602FA76-1A95-3EB2-8427-4D7D61D9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10" y="2116772"/>
            <a:ext cx="2998834" cy="141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63FEB35-0AC3-6203-2D1F-ECB6651D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99" y="3568931"/>
            <a:ext cx="3696096" cy="9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0B826C86-23DE-D5A9-68A8-6661AA79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45" y="10188656"/>
            <a:ext cx="3277322" cy="16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6163B0C-7BB5-EC15-DCB6-6880E2F1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80" y="5429286"/>
            <a:ext cx="407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953AF9B-7A84-733E-4D36-A61E22F0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5" y="4821207"/>
            <a:ext cx="3117627" cy="15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8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79F4-3344-F72A-AE34-BD95491E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02" y="536738"/>
            <a:ext cx="11029616" cy="1013800"/>
          </a:xfrm>
        </p:spPr>
        <p:txBody>
          <a:bodyPr/>
          <a:lstStyle/>
          <a:p>
            <a:r>
              <a:rPr lang="en-US" dirty="0"/>
              <a:t>FYI – IF  you cannot see something on your Screen Due to your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DCC9-D36A-5B1A-54CE-11E1305A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53" y="1643100"/>
            <a:ext cx="11372403" cy="1952968"/>
          </a:xfrm>
        </p:spPr>
        <p:txBody>
          <a:bodyPr>
            <a:normAutofit/>
          </a:bodyPr>
          <a:lstStyle/>
          <a:p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 you are not able to see all the rates or select the rate you want, please use the vertical scroll bar to scroll down or up (see snippet on right). </a:t>
            </a:r>
          </a:p>
          <a:p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also search for a specific rate by typing in the rate you want in the “Desired 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ate” box (see snippet on left). </a:t>
            </a:r>
          </a:p>
          <a:p>
            <a:pPr marL="0"/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 on the compliance checklist - If you are not able to see the “Submit 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hecklist” button, please use the vertical scroll bar to scroll down or up. You can also zoom in or out (see snippets on right and left). </a:t>
            </a:r>
          </a:p>
          <a:p>
            <a:pPr marL="0" marR="0"/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also zoom out if you are not able to see what you need to see.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A513-5ADF-9008-6808-61814A29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B8E6D-C0BF-FABE-E690-4172547E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42" y="3041964"/>
            <a:ext cx="5993967" cy="367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07327-79D9-BA86-7E07-AE345EBE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2" y="3429000"/>
            <a:ext cx="5788182" cy="31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 from our Lock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1762"/>
            <a:ext cx="11029615" cy="4390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Locks can be extended for upwards of 30 days before the need to be relocked</a:t>
            </a:r>
          </a:p>
          <a:p>
            <a:pPr lvl="0"/>
            <a:r>
              <a:rPr lang="en-US" dirty="0"/>
              <a:t>3-day extension is .065, 7-day extension is .125, 14-day extension is .25, and 30-day extension is .50</a:t>
            </a:r>
          </a:p>
          <a:p>
            <a:pPr lvl="0"/>
            <a:r>
              <a:rPr lang="en-US" dirty="0"/>
              <a:t>Remember, when you lock, you are locked into the base price.  Your level can change, but your base price will never change (unless expired or requires an extension)</a:t>
            </a:r>
          </a:p>
          <a:p>
            <a:pPr lvl="0"/>
            <a:r>
              <a:rPr lang="en-US" dirty="0"/>
              <a:t>The Desk opens at 10:30 AM ET and closes at 11pm ET</a:t>
            </a:r>
          </a:p>
          <a:p>
            <a:pPr lvl="0"/>
            <a:r>
              <a:rPr lang="en-US" dirty="0"/>
              <a:t>For all comments, questions or help please reach out to the desk at </a:t>
            </a:r>
            <a:r>
              <a:rPr lang="en-US" u="sng" dirty="0">
                <a:solidFill>
                  <a:srgbClr val="F98E2B"/>
                </a:solidFill>
              </a:rPr>
              <a:t>loanlock@mlbmortgage.com</a:t>
            </a:r>
            <a:r>
              <a:rPr lang="en-US" dirty="0"/>
              <a:t> or call        732-243-0140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price / Request a lock on a loan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635" y="2151727"/>
            <a:ext cx="400576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Once you log into your account at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www.MLBwholesale.com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enter your file, go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Product &amp; Pricing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” tab on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Left hand side of screen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It will be located as the top choice for correspondent files and in the middle for wholesale files.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EFB291-53E6-5699-AD49-44176491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9038"/>
            <a:ext cx="2568471" cy="3678304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465D485-5A5A-0546-E42A-162730C35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2074" y="2349117"/>
            <a:ext cx="2768733" cy="3518972"/>
          </a:xfrm>
        </p:spPr>
      </p:pic>
    </p:spTree>
    <p:extLst>
      <p:ext uri="{BB962C8B-B14F-4D97-AF65-F5344CB8AC3E}">
        <p14:creationId xmlns:p14="http://schemas.microsoft.com/office/powerpoint/2010/main" val="314776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158" y="974784"/>
            <a:ext cx="10644650" cy="741171"/>
          </a:xfrm>
        </p:spPr>
        <p:txBody>
          <a:bodyPr/>
          <a:lstStyle/>
          <a:p>
            <a:r>
              <a:rPr lang="en-US" dirty="0"/>
              <a:t>How to price / Request a lock on a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43" y="2088958"/>
            <a:ext cx="11875957" cy="930318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After you click </a:t>
            </a:r>
            <a:r>
              <a:rPr lang="en-US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“Product &amp; Pricing”, </a:t>
            </a:r>
            <a:r>
              <a:rPr lang="en-US" sz="1200" dirty="0"/>
              <a:t>the search form appears. </a:t>
            </a:r>
          </a:p>
          <a:p>
            <a:r>
              <a:rPr lang="en-US" sz="1200" dirty="0"/>
              <a:t>If you have a </a:t>
            </a:r>
            <a:r>
              <a:rPr lang="en-US" sz="1200" b="1" dirty="0"/>
              <a:t>Wholesale file, </a:t>
            </a:r>
            <a:r>
              <a:rPr lang="en-US" sz="1200" dirty="0"/>
              <a:t>make sure you select your comp also from the drop down (LPC or BPC). If LPC, also select the percentage of comp you want from the drop-down options. </a:t>
            </a:r>
          </a:p>
          <a:p>
            <a:r>
              <a:rPr lang="en-US" sz="1200" dirty="0"/>
              <a:t>If you have a </a:t>
            </a:r>
            <a:r>
              <a:rPr lang="en-US" sz="1200" b="1" dirty="0"/>
              <a:t>Correspondent file</a:t>
            </a:r>
            <a:r>
              <a:rPr lang="en-US" sz="1200" dirty="0"/>
              <a:t>, there is no drop down for comp as you are the lender and you control your own comp.</a:t>
            </a:r>
          </a:p>
          <a:p>
            <a:r>
              <a:rPr lang="en-US" sz="1200" dirty="0"/>
              <a:t>When ready, click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“search” </a:t>
            </a:r>
            <a:r>
              <a:rPr lang="en-US" sz="1200" dirty="0"/>
              <a:t>(on top right)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00B050"/>
                </a:solidFill>
              </a:rPr>
              <a:t>** See next slide for example of what this looks like on a Wholesale file**</a:t>
            </a:r>
          </a:p>
          <a:p>
            <a:r>
              <a:rPr lang="en-US" sz="1200" dirty="0">
                <a:solidFill>
                  <a:srgbClr val="00B050"/>
                </a:solidFill>
              </a:rPr>
              <a:t>** </a:t>
            </a:r>
            <a:r>
              <a:rPr lang="en-US" sz="1200" dirty="0">
                <a:solidFill>
                  <a:srgbClr val="FF0000"/>
                </a:solidFill>
              </a:rPr>
              <a:t>See slide after that for what this looks like on a Correspondent file**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1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32BC-8A10-D90B-B7C2-1746955F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 – For Pricing purposes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6EF8-25A2-168E-552A-92953BAF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500" dirty="0"/>
              <a:t>FYI:</a:t>
            </a:r>
          </a:p>
          <a:p>
            <a:pPr>
              <a:buFontTx/>
              <a:buChar char="-"/>
            </a:pPr>
            <a:r>
              <a:rPr lang="en-US" sz="3500" dirty="0"/>
              <a:t>If you have an Agency (Fannie/Freddie) loan, rule of thumb, for pricing purposes only, make sure your DTI Ratio is &lt; 50.</a:t>
            </a:r>
          </a:p>
          <a:p>
            <a:pPr lvl="1">
              <a:buFontTx/>
              <a:buChar char="-"/>
            </a:pPr>
            <a:r>
              <a:rPr lang="en-US" sz="3500" dirty="0"/>
              <a:t>Make reserve months 6 or more.</a:t>
            </a:r>
          </a:p>
          <a:p>
            <a:pPr>
              <a:buFontTx/>
              <a:buChar char="-"/>
            </a:pPr>
            <a:r>
              <a:rPr lang="en-US" sz="3500" dirty="0"/>
              <a:t>If you have an FHA loan, rule of thumb, for pricing purposes only, make sure your DTI Ratio is &lt; 57</a:t>
            </a:r>
          </a:p>
          <a:p>
            <a:pPr lvl="1">
              <a:buFontTx/>
              <a:buChar char="-"/>
            </a:pPr>
            <a:r>
              <a:rPr lang="en-US" sz="3500" dirty="0"/>
              <a:t>If loan is a manual underwrite, make DTI Ratio is &lt; 50</a:t>
            </a:r>
          </a:p>
          <a:p>
            <a:pPr lvl="1">
              <a:buFontTx/>
              <a:buChar char="-"/>
            </a:pPr>
            <a:r>
              <a:rPr lang="en-US" sz="3500" dirty="0"/>
              <a:t>Make reserve months 6 or more.</a:t>
            </a:r>
          </a:p>
          <a:p>
            <a:pPr>
              <a:buFontTx/>
              <a:buChar char="-"/>
            </a:pPr>
            <a:r>
              <a:rPr lang="en-US" sz="3500" dirty="0"/>
              <a:t>If you have a VA loan, make sure your DTI is &lt;60</a:t>
            </a:r>
          </a:p>
          <a:p>
            <a:pPr lvl="1">
              <a:buFontTx/>
              <a:buChar char="-"/>
            </a:pPr>
            <a:r>
              <a:rPr lang="en-US" sz="3500" dirty="0"/>
              <a:t>If loan is a manual underwrite, make DTI Ratio is &lt; 50</a:t>
            </a:r>
          </a:p>
          <a:p>
            <a:pPr lvl="1">
              <a:buFontTx/>
              <a:buChar char="-"/>
            </a:pPr>
            <a:r>
              <a:rPr lang="en-US" sz="3500" dirty="0"/>
              <a:t>Make reserve months 6 or more.</a:t>
            </a:r>
          </a:p>
          <a:p>
            <a:pPr>
              <a:buFontTx/>
              <a:buChar char="-"/>
            </a:pPr>
            <a:r>
              <a:rPr lang="en-US" sz="3500" dirty="0"/>
              <a:t>If you have a Non-QM loan, complete the reserves </a:t>
            </a:r>
            <a:r>
              <a:rPr lang="en-US" sz="3500"/>
              <a:t>field accurately.</a:t>
            </a:r>
            <a:endParaRPr lang="en-US" sz="3500" dirty="0"/>
          </a:p>
          <a:p>
            <a:pPr lvl="1">
              <a:buFontTx/>
              <a:buChar char="-"/>
            </a:pPr>
            <a:r>
              <a:rPr lang="en-US" sz="3500" dirty="0"/>
              <a:t>Make Automated U/W System say “Not Specified”</a:t>
            </a:r>
          </a:p>
          <a:p>
            <a:pPr lvl="1">
              <a:buFontTx/>
              <a:buChar char="-"/>
            </a:pPr>
            <a:r>
              <a:rPr lang="en-US" sz="3500" dirty="0"/>
              <a:t>Make loan type “Non-Conforming”</a:t>
            </a:r>
          </a:p>
          <a:p>
            <a:pPr lvl="1">
              <a:buFontTx/>
              <a:buChar char="-"/>
            </a:pPr>
            <a:r>
              <a:rPr lang="en-US" sz="3500" dirty="0"/>
              <a:t>Make “Product Filters” only read “Expanded Guidelines” </a:t>
            </a:r>
          </a:p>
          <a:p>
            <a:pPr lvl="1">
              <a:buFontTx/>
              <a:buChar char="-"/>
            </a:pPr>
            <a:r>
              <a:rPr lang="en-US" sz="3500" dirty="0"/>
              <a:t>Fill in your “Income verification Type”, DSCR ratio, and Mortgage Lates.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1D94E-B3D2-D4AB-2DE7-444756FE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BB8F-A1E2-F5AE-CEAE-56612BA7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2117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For Wholesale Files only – choose comp For your desired comp plan</a:t>
            </a:r>
            <a:br>
              <a:rPr lang="en-US" sz="2000" dirty="0"/>
            </a:br>
            <a:r>
              <a:rPr lang="en-US" sz="2000" dirty="0"/>
              <a:t>Put a check mark in the “fees in” box if you want fees in. Leave blank if you want fees 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70B4A-C381-DC34-B883-78BED2AD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65309-871A-B64C-4C00-3CBDB706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17" y="1250830"/>
            <a:ext cx="6958638" cy="52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E060-D1AF-020F-A4A8-F3A6B619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For Correspondent Files only –state how many discount points you want to charge 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BA647-4DCB-F1EE-DC74-A7284E93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D94DA-BB45-8D90-5399-09FBDDC0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77" y="1160930"/>
            <a:ext cx="7649476" cy="56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90465"/>
            <a:ext cx="11029616" cy="877078"/>
          </a:xfrm>
        </p:spPr>
        <p:txBody>
          <a:bodyPr>
            <a:noAutofit/>
          </a:bodyPr>
          <a:lstStyle/>
          <a:p>
            <a:r>
              <a:rPr lang="en-US" dirty="0"/>
              <a:t>How to price / Request a lock on a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2180496"/>
            <a:ext cx="4767942" cy="3678303"/>
          </a:xfrm>
        </p:spPr>
        <p:txBody>
          <a:bodyPr>
            <a:normAutofit/>
          </a:bodyPr>
          <a:lstStyle/>
          <a:p>
            <a:r>
              <a:rPr lang="en-US" sz="1400" dirty="0"/>
              <a:t>Types of pricing </a:t>
            </a:r>
          </a:p>
          <a:p>
            <a:pPr marL="0" indent="0">
              <a:buNone/>
            </a:pPr>
            <a:r>
              <a:rPr lang="en-US" sz="1400" dirty="0"/>
              <a:t>– MLB Wholesale</a:t>
            </a:r>
          </a:p>
          <a:p>
            <a:pPr marL="0" indent="0">
              <a:buNone/>
            </a:pPr>
            <a:r>
              <a:rPr lang="en-US" sz="1400" dirty="0"/>
              <a:t>- Conventional Fixed, MLB Plus (For Non-QM), and 203 K (for reno loans)                                                      </a:t>
            </a:r>
            <a:r>
              <a:rPr lang="en-US" sz="1050" dirty="0">
                <a:solidFill>
                  <a:srgbClr val="FF0000"/>
                </a:solidFill>
              </a:rPr>
              <a:t>check off here  </a:t>
            </a:r>
            <a:r>
              <a:rPr lang="en-US" sz="105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rgbClr val="FF0000"/>
              </a:solidFill>
            </a:endParaRPr>
          </a:p>
          <a:p>
            <a:r>
              <a:rPr lang="en-US" sz="1400" dirty="0"/>
              <a:t>Eligible and ineligible products will show</a:t>
            </a:r>
          </a:p>
          <a:p>
            <a:r>
              <a:rPr lang="en-US" sz="1400" dirty="0"/>
              <a:t>Put a checkmark on the eligible pricing product you want</a:t>
            </a:r>
          </a:p>
          <a:p>
            <a:r>
              <a:rPr lang="en-US" sz="1400" dirty="0"/>
              <a:t>Click on the product. The rate stack will then show.  Scroll down to see more rates.</a:t>
            </a:r>
          </a:p>
          <a:p>
            <a:r>
              <a:rPr lang="en-US" sz="1400" dirty="0"/>
              <a:t>Put a check mark on the rate/price you are going with</a:t>
            </a:r>
          </a:p>
          <a:p>
            <a:r>
              <a:rPr lang="en-US" sz="1400" dirty="0"/>
              <a:t>Click on the padlock on the right side of screen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D64827-B84D-2C99-EE3C-966DF240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10" y="4213804"/>
            <a:ext cx="7520426" cy="225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65E89-FEE8-62B4-4076-60499945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69" y="2432964"/>
            <a:ext cx="6651813" cy="13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price / Request a lock on a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9" y="1941384"/>
            <a:ext cx="11029615" cy="11943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After you click the padlock, the Compliance Checklist will pop up. </a:t>
            </a:r>
          </a:p>
          <a:p>
            <a:r>
              <a:rPr lang="en-US" dirty="0"/>
              <a:t>Correspondent checklist example on the left. Please read the checklist. Fill in all the radio buttons.</a:t>
            </a:r>
          </a:p>
          <a:p>
            <a:r>
              <a:rPr lang="en-US" dirty="0"/>
              <a:t>Wholesale checklist example on the right. Please read the checklist. Fill in all the radio buttons.</a:t>
            </a:r>
          </a:p>
          <a:p>
            <a:r>
              <a:rPr lang="en-US" dirty="0"/>
              <a:t>Click “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Submit Checklist</a:t>
            </a:r>
            <a:r>
              <a:rPr lang="en-US" dirty="0"/>
              <a:t>” after you answer the questions and fill in the comments (if necessary).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80D35-E6AA-34A0-D2E8-78195142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92" y="5133135"/>
            <a:ext cx="4724337" cy="866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73CEA-A418-322E-765A-D7290478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11" y="3133264"/>
            <a:ext cx="5463510" cy="1178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26311-0D89-8E61-1BEE-5B5DA94F7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11" y="4311333"/>
            <a:ext cx="5531313" cy="260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D45A10-C482-88DF-D5B3-33E601180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8" y="3133264"/>
            <a:ext cx="5056203" cy="1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your lock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D871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871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1759" y="1994824"/>
            <a:ext cx="329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Click the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Request Lock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” button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43C9A8-AD18-FDF5-CE04-19704F633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78" y="2460461"/>
            <a:ext cx="9997261" cy="3678238"/>
          </a:xfrm>
        </p:spPr>
      </p:pic>
    </p:spTree>
    <p:extLst>
      <p:ext uri="{BB962C8B-B14F-4D97-AF65-F5344CB8AC3E}">
        <p14:creationId xmlns:p14="http://schemas.microsoft.com/office/powerpoint/2010/main" val="26449815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6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01D58"/>
      </a:accent1>
      <a:accent2>
        <a:srgbClr val="ED8717"/>
      </a:accent2>
      <a:accent3>
        <a:srgbClr val="D5DEEE"/>
      </a:accent3>
      <a:accent4>
        <a:srgbClr val="B3CCFF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049C1A86B8F4BAA67B23E9698EA0A" ma:contentTypeVersion="16" ma:contentTypeDescription="Create a new document." ma:contentTypeScope="" ma:versionID="7a5349bded84d2470c0b146dc83af74a">
  <xsd:schema xmlns:xsd="http://www.w3.org/2001/XMLSchema" xmlns:xs="http://www.w3.org/2001/XMLSchema" xmlns:p="http://schemas.microsoft.com/office/2006/metadata/properties" xmlns:ns2="5d779d44-f123-4022-bf80-13b224481405" xmlns:ns3="ca781813-6eba-4346-b39f-30be4da3003e" targetNamespace="http://schemas.microsoft.com/office/2006/metadata/properties" ma:root="true" ma:fieldsID="de531d6303ef1353148ab9710a27b328" ns2:_="" ns3:_="">
    <xsd:import namespace="5d779d44-f123-4022-bf80-13b224481405"/>
    <xsd:import namespace="ca781813-6eba-4346-b39f-30be4da300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79d44-f123-4022-bf80-13b2244814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25b26f-dae3-49f5-be36-ad057695a0e2}" ma:internalName="TaxCatchAll" ma:showField="CatchAllData" ma:web="5d779d44-f123-4022-bf80-13b224481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81813-6eba-4346-b39f-30be4da30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966964-75fa-42bb-a2a1-081776a15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779d44-f123-4022-bf80-13b224481405">
      <UserInfo>
        <DisplayName/>
        <AccountId xsi:nil="true"/>
        <AccountType/>
      </UserInfo>
    </SharedWithUsers>
    <lcf76f155ced4ddcb4097134ff3c332f xmlns="ca781813-6eba-4346-b39f-30be4da3003e">
      <Terms xmlns="http://schemas.microsoft.com/office/infopath/2007/PartnerControls"/>
    </lcf76f155ced4ddcb4097134ff3c332f>
    <TaxCatchAll xmlns="5d779d44-f123-4022-bf80-13b2244814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67832-EF5E-4A7C-8CFD-242891B9F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79d44-f123-4022-bf80-13b224481405"/>
    <ds:schemaRef ds:uri="ca781813-6eba-4346-b39f-30be4da30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0E1A13-8E9B-4E82-8E16-29B48057BAD8}">
  <ds:schemaRefs>
    <ds:schemaRef ds:uri="http://schemas.microsoft.com/office/2006/metadata/properties"/>
    <ds:schemaRef ds:uri="http://schemas.microsoft.com/office/infopath/2007/PartnerControls"/>
    <ds:schemaRef ds:uri="5d779d44-f123-4022-bf80-13b224481405"/>
    <ds:schemaRef ds:uri="ca781813-6eba-4346-b39f-30be4da3003e"/>
  </ds:schemaRefs>
</ds:datastoreItem>
</file>

<file path=customXml/itemProps3.xml><?xml version="1.0" encoding="utf-8"?>
<ds:datastoreItem xmlns:ds="http://schemas.openxmlformats.org/officeDocument/2006/customXml" ds:itemID="{7CB708BA-3907-4937-8795-679EDBFE8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1659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Gill Sans MT</vt:lpstr>
      <vt:lpstr>Times New Roman</vt:lpstr>
      <vt:lpstr>Wingdings</vt:lpstr>
      <vt:lpstr>Wingdings 2</vt:lpstr>
      <vt:lpstr>Dividend</vt:lpstr>
      <vt:lpstr>MLB Wholesale and Correspondent – Pricing and Requesting Locks</vt:lpstr>
      <vt:lpstr>How to price / Request a lock on a loan</vt:lpstr>
      <vt:lpstr>How to price / Request a lock on a loan</vt:lpstr>
      <vt:lpstr>FYI – For Pricing purposes only</vt:lpstr>
      <vt:lpstr>For Wholesale Files only – choose comp For your desired comp plan Put a check mark in the “fees in” box if you want fees in. Leave blank if you want fees out</vt:lpstr>
      <vt:lpstr>For Correspondent Files only –state how many discount points you want to charge   </vt:lpstr>
      <vt:lpstr>How to price / Request a lock on a loan</vt:lpstr>
      <vt:lpstr>How to price / Request a lock on a loan</vt:lpstr>
      <vt:lpstr>How to submit your lock request</vt:lpstr>
      <vt:lpstr>Frequently asked questions </vt:lpstr>
      <vt:lpstr>Frequently asked questions </vt:lpstr>
      <vt:lpstr>Frequently asked questions </vt:lpstr>
      <vt:lpstr>Frequently asked questions </vt:lpstr>
      <vt:lpstr>Frequently Asked questions </vt:lpstr>
      <vt:lpstr>Pricing Guide to Non-QM in OB </vt:lpstr>
      <vt:lpstr>Pricing Guide to Non-QM in OB</vt:lpstr>
      <vt:lpstr>Frequently asked questions </vt:lpstr>
      <vt:lpstr>FYI – IF  you cannot see something on your Screen Due to your browser</vt:lpstr>
      <vt:lpstr>FYI from our Lock 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MLB Wholesale - Lock</dc:title>
  <dc:creator>Olha Kachan</dc:creator>
  <cp:lastModifiedBy>Phil Mazza</cp:lastModifiedBy>
  <cp:revision>4</cp:revision>
  <dcterms:created xsi:type="dcterms:W3CDTF">2023-10-06T18:58:18Z</dcterms:created>
  <dcterms:modified xsi:type="dcterms:W3CDTF">2026-01-27T13:34:20Z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11523700</vt:r8>
  </property>
  <property fmtid="{D5CDD505-2E9C-101B-9397-08002B2CF9AE}" pid="3" name="ContentTypeId">
    <vt:lpwstr>0x010100420049C1A86B8F4BAA67B23E9698EA0A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