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embeddedFontLst>
    <p:embeddedFont>
      <p:font typeface="Instrument Sans" pitchFamily="34" charset="0"/>
      <p:regular r:id="rId22"/>
      <p:bold r:id="rId23"/>
      <p:italic r:id="rId24"/>
      <p:bold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rId22.fntdata"/><Relationship Id="rId23" Type="http://schemas.openxmlformats.org/officeDocument/2006/relationships/font" Target="fonts/rId23.fntdata"/><Relationship Id="rId24" Type="http://schemas.openxmlformats.org/officeDocument/2006/relationships/font" Target="fonts/rId24.fntdata"/><Relationship Id="rId25" Type="http://schemas.openxmlformats.org/officeDocument/2006/relationships/font" Target="fonts/rId25.fntdata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F766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600" u="none">
                    <a:solidFill>
                      <a:srgbClr val="666666"/>
                    </a:solidFill>
                    <a:latin typeface="Helvetica Neu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F766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C9C4B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9C4BE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Total eligible</c:v>
                  </c:pt>
                  <c:pt idx="1">
                    <c:v>IRA $400K @ 80%</c:v>
                  </c:pt>
                  <c:pt idx="2">
                    <c:v>Brokerage $1.8M @ 90%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1940</c:v>
                </c:pt>
                <c:pt idx="1">
                  <c:v>320</c:v>
                </c:pt>
                <c:pt idx="2">
                  <c:v>1620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600" u="none">
                  <a:solidFill>
                    <a:srgbClr val="666666"/>
                  </a:solidFill>
                  <a:latin typeface="Helvetica Neue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E6E6E6"/>
            </a:solidFill>
            <a:prstDash val="solid"/>
            <a:round/>
          </a:ln>
        </c:spPr>
        <c:txPr>
          <a:bodyPr/>
          <a:lstStyle/>
          <a:p>
            <a:pPr>
              <a:defRPr sz="600" b="0" i="0" u="none" strike="noStrike">
                <a:solidFill>
                  <a:srgbClr val="666666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6350" cap="flat">
              <a:solidFill>
                <a:srgbClr val="E6E6E6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600" b="0" i="0" u="none" strike="noStrike">
                    <a:solidFill>
                      <a:srgbClr val="666666"/>
                    </a:solidFill>
                    <a:latin typeface="Helvetica Neue"/>
                  </a:defRPr>
                </a:pPr>
                <a:r>
                  <a:rPr sz="600" b="0" i="0" u="none" strike="noStrike">
                    <a:solidFill>
                      <a:srgbClr val="666666"/>
                    </a:solidFill>
                    <a:latin typeface="Helvetica Neue"/>
                  </a:rPr>
                  <a:t>Qualifying asset base ($K)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600" b="0" i="0" u="none" strike="noStrike">
                <a:solidFill>
                  <a:srgbClr val="666666"/>
                </a:solidFill>
                <a:latin typeface="Helvetica Neue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C9C4BE"/>
            </a:solidFill>
            <a:effectLst/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b="1" i="0" strike="noStrike" sz="600" u="none">
                    <a:solidFill>
                      <a:srgbClr val="666666"/>
                    </a:solidFill>
                    <a:latin typeface="Helvetica Neu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9C4B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F766E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Bank statements only</c:v>
                  </c:pt>
                  <c:pt idx="1">
                    <c:v>+ Asset Depletion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40.7</c:v>
                </c:pt>
                <c:pt idx="1">
                  <c:v>28.5</c:v>
                </c:pt>
              </c:numCache>
            </c:numRef>
          </c:val>
        </c:ser>
        <c:dLbls>
          <c:numFmt formatCode="#,##0.0" sourceLinked="0"/>
          <c:txPr>
            <a:bodyPr/>
            <a:lstStyle/>
            <a:p>
              <a:pPr>
                <a:defRPr b="1" i="0" strike="noStrike" sz="600" u="none">
                  <a:solidFill>
                    <a:srgbClr val="666666"/>
                  </a:solidFill>
                  <a:latin typeface="Helvetica Neue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6E6E6"/>
            </a:solidFill>
            <a:prstDash val="solid"/>
            <a:round/>
          </a:ln>
        </c:spPr>
        <c:txPr>
          <a:bodyPr/>
          <a:lstStyle/>
          <a:p>
            <a:pPr>
              <a:defRPr sz="600" b="0" i="0" u="none" strike="noStrike">
                <a:solidFill>
                  <a:srgbClr val="666666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  <c:min val="0"/>
        </c:scaling>
        <c:delete val="0"/>
        <c:axPos val="l"/>
        <c:majorGridlines>
          <c:spPr>
            <a:ln w="6350" cap="flat">
              <a:solidFill>
                <a:srgbClr val="E6E6E6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600" b="0" i="0" u="none" strike="noStrike">
                    <a:solidFill>
                      <a:srgbClr val="666666"/>
                    </a:solidFill>
                    <a:latin typeface="Helvetica Neue"/>
                  </a:defRPr>
                </a:pPr>
                <a:r>
                  <a:rPr sz="600" b="0" i="0" u="none" strike="noStrike">
                    <a:solidFill>
                      <a:srgbClr val="666666"/>
                    </a:solidFill>
                    <a:latin typeface="Helvetica Neue"/>
                  </a:rPr>
                  <a:t>DTI %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600" b="0" i="0" u="none" strike="noStrike">
                <a:solidFill>
                  <a:srgbClr val="666666"/>
                </a:solidFill>
                <a:latin typeface="Helvetica Neue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8076" y="1463675"/>
            <a:ext cx="60807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4788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Investor Financing:</a:t>
            </a:r>
            <a:pPr algn="l" indent="0" marL="0">
              <a:buNone/>
            </a:pPr>
            <a:r>
              <a:rPr lang="en-US" sz="4788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4788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When DSCR Isn't the</a:t>
            </a:r>
            <a:pPr algn="l" indent="0" marL="0">
              <a:buNone/>
            </a:pPr>
            <a:r>
              <a:rPr lang="en-US" sz="4788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4788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Answer</a:t>
            </a:r>
            <a:endParaRPr lang="en-US" sz="4788" dirty="0"/>
          </a:p>
        </p:txBody>
      </p:sp>
      <p:sp>
        <p:nvSpPr>
          <p:cNvPr id="3" name="Shape 1"/>
          <p:cNvSpPr/>
          <p:nvPr/>
        </p:nvSpPr>
        <p:spPr>
          <a:xfrm>
            <a:off x="608076" y="4003675"/>
            <a:ext cx="810768" cy="50800"/>
          </a:xfrm>
          <a:prstGeom prst="roundRect">
            <a:avLst>
              <a:gd name="adj" fmla="val 50000"/>
            </a:avLst>
          </a:prstGeom>
          <a:solidFill>
            <a:srgbClr val="E8601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08076" y="4308475"/>
            <a:ext cx="608076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Unlocking MLB Core Non-QM for Your Investment</a:t>
            </a:r>
            <a:pPr algn="l" indent="0" marL="0">
              <a:buNone/>
            </a:pPr>
            <a:r>
              <a:rPr lang="en-US" sz="1795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795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Property Clients</a:t>
            </a:r>
            <a:endParaRPr lang="en-US" sz="1795" dirty="0"/>
          </a:p>
        </p:txBody>
      </p:sp>
      <p:sp>
        <p:nvSpPr>
          <p:cNvPr id="5" name="Text 3"/>
          <p:cNvSpPr txBox="1"/>
          <p:nvPr/>
        </p:nvSpPr>
        <p:spPr>
          <a:xfrm>
            <a:off x="608076" y="5191125"/>
            <a:ext cx="60807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Broker &amp; Loan Officer Training · MLB Core Alt/Full Doc Non-QM</a:t>
            </a:r>
            <a:endParaRPr lang="en-US" sz="1197" dirty="0"/>
          </a:p>
        </p:txBody>
      </p:sp>
      <p:sp>
        <p:nvSpPr>
          <p:cNvPr id="6" name="Shape 4"/>
          <p:cNvSpPr/>
          <p:nvPr/>
        </p:nvSpPr>
        <p:spPr>
          <a:xfrm>
            <a:off x="7296912" y="0"/>
            <a:ext cx="4864608" cy="6858000"/>
          </a:xfrm>
          <a:prstGeom prst="rect">
            <a:avLst/>
          </a:prstGeom>
          <a:solidFill>
            <a:srgbClr val="1F1A1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803642" y="2343150"/>
            <a:ext cx="3851148" cy="812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384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“</a:t>
            </a:r>
            <a:endParaRPr lang="en-US" sz="6384" dirty="0"/>
          </a:p>
        </p:txBody>
      </p:sp>
      <p:sp>
        <p:nvSpPr>
          <p:cNvPr id="8" name="Text 6"/>
          <p:cNvSpPr txBox="1"/>
          <p:nvPr/>
        </p:nvSpPr>
        <p:spPr>
          <a:xfrm>
            <a:off x="7803642" y="3257550"/>
            <a:ext cx="3851148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94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If the property doesn't cash</a:t>
            </a:r>
            <a:pPr algn="l" indent="0" marL="0">
              <a:buNone/>
            </a:pPr>
            <a:r>
              <a:rPr lang="en-US" sz="2394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2394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flow on paper, the deal</a:t>
            </a:r>
            <a:pPr algn="l" indent="0" marL="0">
              <a:buNone/>
            </a:pPr>
            <a:r>
              <a:rPr lang="en-US" sz="2394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2394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doesn't have to die.</a:t>
            </a:r>
            <a:endParaRPr lang="en-US" sz="23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4064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 Is Great — Until It Isn't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1085850"/>
            <a:ext cx="4378068" cy="4086225"/>
          </a:xfrm>
          <a:prstGeom prst="roundRect">
            <a:avLst>
              <a:gd name="adj" fmla="val 389"/>
            </a:avLst>
          </a:prstGeom>
          <a:solidFill>
            <a:srgbClr val="FFFFFF"/>
          </a:solidFill>
          <a:ln w="12668">
            <a:solidFill>
              <a:srgbClr val="C9C4B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2763" y="1590973"/>
            <a:ext cx="3846002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Where DSCR shines</a:t>
            </a:r>
            <a:endParaRPr lang="en-US" sz="1795" dirty="0"/>
          </a:p>
        </p:txBody>
      </p:sp>
      <p:sp>
        <p:nvSpPr>
          <p:cNvPr id="5" name="Text 3"/>
          <p:cNvSpPr txBox="1"/>
          <p:nvPr/>
        </p:nvSpPr>
        <p:spPr>
          <a:xfrm>
            <a:off x="772763" y="2321818"/>
            <a:ext cx="384600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 income docs</a:t>
            </a:r>
            <a:endParaRPr lang="en-US" sz="1496" dirty="0"/>
          </a:p>
        </p:txBody>
      </p:sp>
      <p:sp>
        <p:nvSpPr>
          <p:cNvPr id="6" name="Text 4"/>
          <p:cNvSpPr txBox="1"/>
          <p:nvPr/>
        </p:nvSpPr>
        <p:spPr>
          <a:xfrm>
            <a:off x="772763" y="3027363"/>
            <a:ext cx="384600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Qualifies on property cash flow</a:t>
            </a:r>
            <a:endParaRPr lang="en-US" sz="1496" dirty="0"/>
          </a:p>
        </p:txBody>
      </p:sp>
      <p:sp>
        <p:nvSpPr>
          <p:cNvPr id="7" name="Text 5"/>
          <p:cNvSpPr txBox="1"/>
          <p:nvPr/>
        </p:nvSpPr>
        <p:spPr>
          <a:xfrm>
            <a:off x="772763" y="3732808"/>
            <a:ext cx="384600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Ideal for seasoned investors</a:t>
            </a:r>
            <a:endParaRPr lang="en-US" sz="1496" dirty="0"/>
          </a:p>
        </p:txBody>
      </p:sp>
      <p:sp>
        <p:nvSpPr>
          <p:cNvPr id="8" name="Text 6"/>
          <p:cNvSpPr txBox="1"/>
          <p:nvPr/>
        </p:nvSpPr>
        <p:spPr>
          <a:xfrm>
            <a:off x="772763" y="4438352"/>
            <a:ext cx="384600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LLC vesting + prepayment penalty</a:t>
            </a:r>
            <a:endParaRPr lang="en-US" sz="1496" dirty="0"/>
          </a:p>
        </p:txBody>
      </p:sp>
      <p:sp>
        <p:nvSpPr>
          <p:cNvPr id="9" name="Shape 7"/>
          <p:cNvSpPr/>
          <p:nvPr/>
        </p:nvSpPr>
        <p:spPr>
          <a:xfrm>
            <a:off x="5087490" y="1085850"/>
            <a:ext cx="6567300" cy="4086225"/>
          </a:xfrm>
          <a:prstGeom prst="roundRect">
            <a:avLst>
              <a:gd name="adj" fmla="val 259"/>
            </a:avLst>
          </a:prstGeom>
          <a:solidFill>
            <a:srgbClr val="FCE9DF"/>
          </a:solidFill>
          <a:ln w="12668">
            <a:solidFill>
              <a:srgbClr val="E8601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353523" y="1532136"/>
            <a:ext cx="6035233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Where DSCR breaks</a:t>
            </a:r>
            <a:endParaRPr lang="en-US" sz="1795" dirty="0"/>
          </a:p>
        </p:txBody>
      </p:sp>
      <p:sp>
        <p:nvSpPr>
          <p:cNvPr id="11" name="Text 9"/>
          <p:cNvSpPr txBox="1"/>
          <p:nvPr/>
        </p:nvSpPr>
        <p:spPr>
          <a:xfrm>
            <a:off x="5353523" y="2145407"/>
            <a:ext cx="60352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Rent &lt; PITIA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— DSCR under 0.75 is ineligible</a:t>
            </a:r>
            <a:endParaRPr lang="en-US" sz="1496" dirty="0"/>
          </a:p>
        </p:txBody>
      </p:sp>
      <p:sp>
        <p:nvSpPr>
          <p:cNvPr id="12" name="Text 10"/>
          <p:cNvSpPr txBox="1"/>
          <p:nvPr/>
        </p:nvSpPr>
        <p:spPr>
          <a:xfrm>
            <a:off x="5353523" y="2733377"/>
            <a:ext cx="60352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High-value homes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in low-rent markets</a:t>
            </a:r>
            <a:endParaRPr lang="en-US" sz="1496" dirty="0"/>
          </a:p>
        </p:txBody>
      </p:sp>
      <p:sp>
        <p:nvSpPr>
          <p:cNvPr id="13" name="Text 11"/>
          <p:cNvSpPr txBox="1"/>
          <p:nvPr/>
        </p:nvSpPr>
        <p:spPr>
          <a:xfrm>
            <a:off x="5353523" y="3321248"/>
            <a:ext cx="60352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Vacant property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refinance</a:t>
            </a:r>
            <a:endParaRPr lang="en-US" sz="1496" dirty="0"/>
          </a:p>
        </p:txBody>
      </p:sp>
      <p:sp>
        <p:nvSpPr>
          <p:cNvPr id="14" name="Text 12"/>
          <p:cNvSpPr txBox="1"/>
          <p:nvPr/>
        </p:nvSpPr>
        <p:spPr>
          <a:xfrm>
            <a:off x="5353523" y="3909120"/>
            <a:ext cx="60352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Wants more leverage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— DSCR under 1.00 caps at 75%</a:t>
            </a:r>
            <a:endParaRPr lang="en-US" sz="1496" dirty="0"/>
          </a:p>
        </p:txBody>
      </p:sp>
      <p:sp>
        <p:nvSpPr>
          <p:cNvPr id="15" name="Text 13"/>
          <p:cNvSpPr txBox="1"/>
          <p:nvPr/>
        </p:nvSpPr>
        <p:spPr>
          <a:xfrm>
            <a:off x="5353523" y="4497090"/>
            <a:ext cx="60352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Loan above $3.0M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DSCR Core max</a:t>
            </a:r>
            <a:endParaRPr lang="en-US" sz="1496" dirty="0"/>
          </a:p>
        </p:txBody>
      </p:sp>
      <p:sp>
        <p:nvSpPr>
          <p:cNvPr id="16" name="Shape 14"/>
          <p:cNvSpPr/>
          <p:nvPr/>
        </p:nvSpPr>
        <p:spPr>
          <a:xfrm>
            <a:off x="506730" y="5375275"/>
            <a:ext cx="11148060" cy="669925"/>
          </a:xfrm>
          <a:prstGeom prst="roundRect">
            <a:avLst>
              <a:gd name="adj" fmla="val 931"/>
            </a:avLst>
          </a:prstGeom>
          <a:solidFill>
            <a:srgbClr val="1F1A1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60095" y="5553075"/>
            <a:ext cx="10641330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These are the referrals falling off your desk. MLB's Core Alt/Full Doc program is built to catch them.</a:t>
            </a:r>
            <a:endParaRPr lang="en-US" sz="1795" dirty="0"/>
          </a:p>
        </p:txBody>
      </p:sp>
      <p:sp>
        <p:nvSpPr>
          <p:cNvPr id="18" name="Text 16"/>
          <p:cNvSpPr txBox="1"/>
          <p:nvPr/>
        </p:nvSpPr>
        <p:spPr>
          <a:xfrm>
            <a:off x="506730" y="62484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DSCR Matrix 10/1/26</a:t>
            </a:r>
            <a:endParaRPr lang="en-US" sz="119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One Program. Five Ways to Document Income.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984250"/>
            <a:ext cx="4357878" cy="4748213"/>
          </a:xfrm>
          <a:prstGeom prst="roundRect">
            <a:avLst>
              <a:gd name="adj" fmla="val 337"/>
            </a:avLst>
          </a:prstGeom>
          <a:solidFill>
            <a:srgbClr val="1F1A1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60095" y="1187450"/>
            <a:ext cx="385114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Loan amount</a:t>
            </a:r>
            <a:endParaRPr lang="en-US" sz="1197" dirty="0"/>
          </a:p>
        </p:txBody>
      </p:sp>
      <p:sp>
        <p:nvSpPr>
          <p:cNvPr id="5" name="Text 3"/>
          <p:cNvSpPr txBox="1"/>
          <p:nvPr/>
        </p:nvSpPr>
        <p:spPr>
          <a:xfrm>
            <a:off x="760095" y="1390650"/>
            <a:ext cx="385114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$125,000 – $3,500,000</a:t>
            </a:r>
            <a:endParaRPr lang="en-US" sz="1496" dirty="0"/>
          </a:p>
        </p:txBody>
      </p:sp>
      <p:sp>
        <p:nvSpPr>
          <p:cNvPr id="6" name="Text 4"/>
          <p:cNvSpPr txBox="1"/>
          <p:nvPr/>
        </p:nvSpPr>
        <p:spPr>
          <a:xfrm>
            <a:off x="760095" y="1878012"/>
            <a:ext cx="385114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Investment LTV</a:t>
            </a:r>
            <a:endParaRPr lang="en-US" sz="1197" dirty="0"/>
          </a:p>
        </p:txBody>
      </p:sp>
      <p:sp>
        <p:nvSpPr>
          <p:cNvPr id="7" name="Text 5"/>
          <p:cNvSpPr txBox="1"/>
          <p:nvPr/>
        </p:nvSpPr>
        <p:spPr>
          <a:xfrm>
            <a:off x="760095" y="2081212"/>
            <a:ext cx="385114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Up to 85% purchase (760 FICO, to $2.0M)</a:t>
            </a:r>
            <a:endParaRPr lang="en-US" sz="1496" dirty="0"/>
          </a:p>
        </p:txBody>
      </p:sp>
      <p:sp>
        <p:nvSpPr>
          <p:cNvPr id="8" name="Text 6"/>
          <p:cNvSpPr txBox="1"/>
          <p:nvPr/>
        </p:nvSpPr>
        <p:spPr>
          <a:xfrm>
            <a:off x="760095" y="2568575"/>
            <a:ext cx="385114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Min FICO</a:t>
            </a:r>
            <a:endParaRPr lang="en-US" sz="1197" dirty="0"/>
          </a:p>
        </p:txBody>
      </p:sp>
      <p:sp>
        <p:nvSpPr>
          <p:cNvPr id="9" name="Text 7"/>
          <p:cNvSpPr txBox="1"/>
          <p:nvPr/>
        </p:nvSpPr>
        <p:spPr>
          <a:xfrm>
            <a:off x="760095" y="2771775"/>
            <a:ext cx="385114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660 investment</a:t>
            </a:r>
            <a:endParaRPr lang="en-US" sz="1496" dirty="0"/>
          </a:p>
        </p:txBody>
      </p:sp>
      <p:sp>
        <p:nvSpPr>
          <p:cNvPr id="10" name="Text 8"/>
          <p:cNvSpPr txBox="1"/>
          <p:nvPr/>
        </p:nvSpPr>
        <p:spPr>
          <a:xfrm>
            <a:off x="760095" y="3259138"/>
            <a:ext cx="385114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Occupancy &amp; purpose</a:t>
            </a:r>
            <a:endParaRPr lang="en-US" sz="1197" dirty="0"/>
          </a:p>
        </p:txBody>
      </p:sp>
      <p:sp>
        <p:nvSpPr>
          <p:cNvPr id="11" name="Text 9"/>
          <p:cNvSpPr txBox="1"/>
          <p:nvPr/>
        </p:nvSpPr>
        <p:spPr>
          <a:xfrm>
            <a:off x="760095" y="3462337"/>
            <a:ext cx="3851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Investment, primary, second home ·</a:t>
            </a:r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Purchase, R/T, cash-out</a:t>
            </a:r>
            <a:endParaRPr lang="en-US" sz="1496" dirty="0"/>
          </a:p>
        </p:txBody>
      </p:sp>
      <p:sp>
        <p:nvSpPr>
          <p:cNvPr id="12" name="Text 10"/>
          <p:cNvSpPr txBox="1"/>
          <p:nvPr/>
        </p:nvSpPr>
        <p:spPr>
          <a:xfrm>
            <a:off x="760095" y="4178300"/>
            <a:ext cx="385114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Products</a:t>
            </a:r>
            <a:endParaRPr lang="en-US" sz="1197" dirty="0"/>
          </a:p>
        </p:txBody>
      </p:sp>
      <p:sp>
        <p:nvSpPr>
          <p:cNvPr id="13" name="Text 11"/>
          <p:cNvSpPr txBox="1"/>
          <p:nvPr/>
        </p:nvSpPr>
        <p:spPr>
          <a:xfrm>
            <a:off x="760095" y="4381500"/>
            <a:ext cx="3851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15/30/40-yr fixed · 40-yr fixed I/O · 5/6</a:t>
            </a:r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SOFR ARM</a:t>
            </a:r>
            <a:endParaRPr lang="en-US" sz="1496" dirty="0"/>
          </a:p>
        </p:txBody>
      </p:sp>
      <p:sp>
        <p:nvSpPr>
          <p:cNvPr id="14" name="Text 12"/>
          <p:cNvSpPr txBox="1"/>
          <p:nvPr/>
        </p:nvSpPr>
        <p:spPr>
          <a:xfrm>
            <a:off x="760095" y="5097463"/>
            <a:ext cx="385114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Max DTI</a:t>
            </a:r>
            <a:endParaRPr lang="en-US" sz="1197" dirty="0"/>
          </a:p>
        </p:txBody>
      </p:sp>
      <p:sp>
        <p:nvSpPr>
          <p:cNvPr id="15" name="Text 13"/>
          <p:cNvSpPr txBox="1"/>
          <p:nvPr/>
        </p:nvSpPr>
        <p:spPr>
          <a:xfrm>
            <a:off x="760095" y="5300663"/>
            <a:ext cx="385114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50% (55% with restrictions)</a:t>
            </a:r>
            <a:endParaRPr lang="en-US" sz="1496" dirty="0"/>
          </a:p>
        </p:txBody>
      </p:sp>
      <p:sp>
        <p:nvSpPr>
          <p:cNvPr id="16" name="Shape 14"/>
          <p:cNvSpPr/>
          <p:nvPr/>
        </p:nvSpPr>
        <p:spPr>
          <a:xfrm>
            <a:off x="5117973" y="984250"/>
            <a:ext cx="6536817" cy="622300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326999" y="1066800"/>
            <a:ext cx="316706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591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</a:t>
            </a:r>
            <a:endParaRPr lang="en-US" sz="3591" dirty="0"/>
          </a:p>
        </p:txBody>
      </p:sp>
      <p:sp>
        <p:nvSpPr>
          <p:cNvPr id="18" name="Text 16"/>
          <p:cNvSpPr txBox="1"/>
          <p:nvPr/>
        </p:nvSpPr>
        <p:spPr>
          <a:xfrm>
            <a:off x="5802059" y="1066800"/>
            <a:ext cx="1893903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Full Doc</a:t>
            </a:r>
            <a:endParaRPr lang="en-US" sz="1795" dirty="0"/>
          </a:p>
        </p:txBody>
      </p:sp>
      <p:sp>
        <p:nvSpPr>
          <p:cNvPr id="19" name="Text 17"/>
          <p:cNvSpPr txBox="1"/>
          <p:nvPr/>
        </p:nvSpPr>
        <p:spPr>
          <a:xfrm>
            <a:off x="5802059" y="1320800"/>
            <a:ext cx="189390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W-2s or 1–2 yrs tax returns</a:t>
            </a:r>
            <a:endParaRPr lang="en-US" sz="1197" dirty="0"/>
          </a:p>
        </p:txBody>
      </p:sp>
      <p:sp>
        <p:nvSpPr>
          <p:cNvPr id="20" name="Shape 18"/>
          <p:cNvSpPr/>
          <p:nvPr/>
        </p:nvSpPr>
        <p:spPr>
          <a:xfrm>
            <a:off x="5117973" y="2015728"/>
            <a:ext cx="6536817" cy="622300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326999" y="2098278"/>
            <a:ext cx="324624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591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</a:t>
            </a:r>
            <a:endParaRPr lang="en-US" sz="3591" dirty="0"/>
          </a:p>
        </p:txBody>
      </p:sp>
      <p:sp>
        <p:nvSpPr>
          <p:cNvPr id="22" name="Text 20"/>
          <p:cNvSpPr txBox="1"/>
          <p:nvPr/>
        </p:nvSpPr>
        <p:spPr>
          <a:xfrm>
            <a:off x="5802059" y="2098278"/>
            <a:ext cx="1868567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Bank Statements</a:t>
            </a:r>
            <a:endParaRPr lang="en-US" sz="1795" dirty="0"/>
          </a:p>
        </p:txBody>
      </p:sp>
      <p:sp>
        <p:nvSpPr>
          <p:cNvPr id="23" name="Text 21"/>
          <p:cNvSpPr txBox="1"/>
          <p:nvPr/>
        </p:nvSpPr>
        <p:spPr>
          <a:xfrm>
            <a:off x="5802059" y="2352278"/>
            <a:ext cx="186856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12 or 24 months</a:t>
            </a:r>
            <a:endParaRPr lang="en-US" sz="1197" dirty="0"/>
          </a:p>
        </p:txBody>
      </p:sp>
      <p:sp>
        <p:nvSpPr>
          <p:cNvPr id="24" name="Shape 22"/>
          <p:cNvSpPr/>
          <p:nvPr/>
        </p:nvSpPr>
        <p:spPr>
          <a:xfrm>
            <a:off x="5117973" y="3047206"/>
            <a:ext cx="6536817" cy="622300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326999" y="3129756"/>
            <a:ext cx="332542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591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3</a:t>
            </a:r>
            <a:endParaRPr lang="en-US" sz="3591" dirty="0"/>
          </a:p>
        </p:txBody>
      </p:sp>
      <p:sp>
        <p:nvSpPr>
          <p:cNvPr id="26" name="Text 24"/>
          <p:cNvSpPr txBox="1"/>
          <p:nvPr/>
        </p:nvSpPr>
        <p:spPr>
          <a:xfrm>
            <a:off x="5802059" y="3129756"/>
            <a:ext cx="1260491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P&amp;L Only</a:t>
            </a:r>
            <a:endParaRPr lang="en-US" sz="1795" dirty="0"/>
          </a:p>
        </p:txBody>
      </p:sp>
      <p:sp>
        <p:nvSpPr>
          <p:cNvPr id="27" name="Text 25"/>
          <p:cNvSpPr txBox="1"/>
          <p:nvPr/>
        </p:nvSpPr>
        <p:spPr>
          <a:xfrm>
            <a:off x="5802059" y="3383756"/>
            <a:ext cx="126049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CPA/EA prepared</a:t>
            </a:r>
            <a:endParaRPr lang="en-US" sz="1197" dirty="0"/>
          </a:p>
        </p:txBody>
      </p:sp>
      <p:sp>
        <p:nvSpPr>
          <p:cNvPr id="28" name="Shape 26"/>
          <p:cNvSpPr/>
          <p:nvPr/>
        </p:nvSpPr>
        <p:spPr>
          <a:xfrm>
            <a:off x="5117973" y="4078684"/>
            <a:ext cx="6536817" cy="622300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326999" y="4161234"/>
            <a:ext cx="35629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591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4</a:t>
            </a:r>
            <a:endParaRPr lang="en-US" sz="3591" dirty="0"/>
          </a:p>
        </p:txBody>
      </p:sp>
      <p:sp>
        <p:nvSpPr>
          <p:cNvPr id="30" name="Text 28"/>
          <p:cNvSpPr txBox="1"/>
          <p:nvPr/>
        </p:nvSpPr>
        <p:spPr>
          <a:xfrm>
            <a:off x="5802059" y="4161234"/>
            <a:ext cx="3604117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P&amp;L + 2 Months Bank Statements</a:t>
            </a:r>
            <a:endParaRPr lang="en-US" sz="1795" dirty="0"/>
          </a:p>
        </p:txBody>
      </p:sp>
      <p:sp>
        <p:nvSpPr>
          <p:cNvPr id="31" name="Text 29"/>
          <p:cNvSpPr txBox="1"/>
          <p:nvPr/>
        </p:nvSpPr>
        <p:spPr>
          <a:xfrm>
            <a:off x="5802059" y="4415234"/>
            <a:ext cx="360411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 LTV, 660 FICO</a:t>
            </a:r>
            <a:endParaRPr lang="en-US" sz="1197" dirty="0"/>
          </a:p>
        </p:txBody>
      </p:sp>
      <p:sp>
        <p:nvSpPr>
          <p:cNvPr id="32" name="Shape 30"/>
          <p:cNvSpPr/>
          <p:nvPr/>
        </p:nvSpPr>
        <p:spPr>
          <a:xfrm>
            <a:off x="5117973" y="5110163"/>
            <a:ext cx="6536817" cy="622300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326999" y="5192713"/>
            <a:ext cx="332542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591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</a:t>
            </a:r>
            <a:endParaRPr lang="en-US" sz="3591" dirty="0"/>
          </a:p>
        </p:txBody>
      </p:sp>
      <p:sp>
        <p:nvSpPr>
          <p:cNvPr id="34" name="Text 32"/>
          <p:cNvSpPr txBox="1"/>
          <p:nvPr/>
        </p:nvSpPr>
        <p:spPr>
          <a:xfrm>
            <a:off x="5802059" y="5192713"/>
            <a:ext cx="1741884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 Depletion</a:t>
            </a:r>
            <a:endParaRPr lang="en-US" sz="1795" dirty="0"/>
          </a:p>
        </p:txBody>
      </p:sp>
      <p:sp>
        <p:nvSpPr>
          <p:cNvPr id="35" name="Text 33"/>
          <p:cNvSpPr txBox="1"/>
          <p:nvPr/>
        </p:nvSpPr>
        <p:spPr>
          <a:xfrm>
            <a:off x="5802059" y="5446713"/>
            <a:ext cx="174188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Assets become income</a:t>
            </a:r>
            <a:endParaRPr lang="en-US" sz="1197" dirty="0"/>
          </a:p>
        </p:txBody>
      </p:sp>
      <p:sp>
        <p:nvSpPr>
          <p:cNvPr id="36" name="Text 34"/>
          <p:cNvSpPr txBox="1"/>
          <p:nvPr/>
        </p:nvSpPr>
        <p:spPr>
          <a:xfrm>
            <a:off x="506730" y="5884863"/>
            <a:ext cx="11148060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Investment loans: LLC vesting and a prepayment penalty available. These can also be blended — more on that in a moment.</a:t>
            </a:r>
            <a:endParaRPr lang="en-US" sz="1496" dirty="0"/>
          </a:p>
        </p:txBody>
      </p:sp>
      <p:sp>
        <p:nvSpPr>
          <p:cNvPr id="37" name="Text 35"/>
          <p:cNvSpPr txBox="1"/>
          <p:nvPr/>
        </p:nvSpPr>
        <p:spPr>
          <a:xfrm>
            <a:off x="506730" y="62992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Alt/Full Doc Matrix 8/1/26</a:t>
            </a:r>
            <a:endParaRPr lang="en-US" sz="11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4064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Full Doc — When Their Taxes Tell the Story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1085850"/>
            <a:ext cx="4357878" cy="1485900"/>
          </a:xfrm>
          <a:prstGeom prst="roundRect">
            <a:avLst>
              <a:gd name="adj" fmla="val 1073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15756" y="1244600"/>
            <a:ext cx="3939826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Wage earner</a:t>
            </a:r>
            <a:endParaRPr lang="en-US" sz="1795" dirty="0"/>
          </a:p>
        </p:txBody>
      </p:sp>
      <p:sp>
        <p:nvSpPr>
          <p:cNvPr id="5" name="Text 3"/>
          <p:cNvSpPr txBox="1"/>
          <p:nvPr/>
        </p:nvSpPr>
        <p:spPr>
          <a:xfrm>
            <a:off x="715756" y="1574800"/>
            <a:ext cx="393982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Paystubs + 1 or 2 yrs W-2s or e-VOE</a:t>
            </a:r>
            <a:endParaRPr lang="en-US" sz="1496" dirty="0"/>
          </a:p>
        </p:txBody>
      </p:sp>
      <p:sp>
        <p:nvSpPr>
          <p:cNvPr id="6" name="Text 4"/>
          <p:cNvSpPr txBox="1"/>
          <p:nvPr/>
        </p:nvSpPr>
        <p:spPr>
          <a:xfrm>
            <a:off x="715756" y="1879600"/>
            <a:ext cx="393982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4506-C</a:t>
            </a:r>
            <a:endParaRPr lang="en-US" sz="1496" dirty="0"/>
          </a:p>
        </p:txBody>
      </p:sp>
      <p:sp>
        <p:nvSpPr>
          <p:cNvPr id="7" name="Text 5"/>
          <p:cNvSpPr txBox="1"/>
          <p:nvPr/>
        </p:nvSpPr>
        <p:spPr>
          <a:xfrm>
            <a:off x="715756" y="2184400"/>
            <a:ext cx="393982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VVOE within 10 days</a:t>
            </a:r>
            <a:endParaRPr lang="en-US" sz="1496" dirty="0"/>
          </a:p>
        </p:txBody>
      </p:sp>
      <p:sp>
        <p:nvSpPr>
          <p:cNvPr id="8" name="Shape 6"/>
          <p:cNvSpPr/>
          <p:nvPr/>
        </p:nvSpPr>
        <p:spPr>
          <a:xfrm>
            <a:off x="506730" y="3151188"/>
            <a:ext cx="4357878" cy="1485900"/>
          </a:xfrm>
          <a:prstGeom prst="roundRect">
            <a:avLst>
              <a:gd name="adj" fmla="val 1073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5756" y="3309938"/>
            <a:ext cx="3939826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Self-employed</a:t>
            </a:r>
            <a:endParaRPr lang="en-US" sz="1795" dirty="0"/>
          </a:p>
        </p:txBody>
      </p:sp>
      <p:sp>
        <p:nvSpPr>
          <p:cNvPr id="10" name="Text 8"/>
          <p:cNvSpPr txBox="1"/>
          <p:nvPr/>
        </p:nvSpPr>
        <p:spPr>
          <a:xfrm>
            <a:off x="715756" y="3640138"/>
            <a:ext cx="393982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 or 2 yrs personal + business returns</a:t>
            </a:r>
            <a:endParaRPr lang="en-US" sz="1496" dirty="0"/>
          </a:p>
        </p:txBody>
      </p:sp>
      <p:sp>
        <p:nvSpPr>
          <p:cNvPr id="11" name="Text 9"/>
          <p:cNvSpPr txBox="1"/>
          <p:nvPr/>
        </p:nvSpPr>
        <p:spPr>
          <a:xfrm>
            <a:off x="715756" y="3944938"/>
            <a:ext cx="393982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YTD P&amp;L + 2 months bank statements</a:t>
            </a:r>
            <a:endParaRPr lang="en-US" sz="1496" dirty="0"/>
          </a:p>
        </p:txBody>
      </p:sp>
      <p:sp>
        <p:nvSpPr>
          <p:cNvPr id="12" name="Text 10"/>
          <p:cNvSpPr txBox="1"/>
          <p:nvPr/>
        </p:nvSpPr>
        <p:spPr>
          <a:xfrm>
            <a:off x="715756" y="4249738"/>
            <a:ext cx="393982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VVOE within 30 days</a:t>
            </a:r>
            <a:endParaRPr lang="en-US" sz="1496" dirty="0"/>
          </a:p>
        </p:txBody>
      </p:sp>
      <p:sp>
        <p:nvSpPr>
          <p:cNvPr id="13" name="Shape 11"/>
          <p:cNvSpPr/>
          <p:nvPr/>
        </p:nvSpPr>
        <p:spPr>
          <a:xfrm>
            <a:off x="506730" y="5216525"/>
            <a:ext cx="4357878" cy="828675"/>
          </a:xfrm>
          <a:prstGeom prst="roundRect">
            <a:avLst>
              <a:gd name="adj" fmla="val 1925"/>
            </a:avLst>
          </a:prstGeom>
          <a:solidFill>
            <a:srgbClr val="E1F0E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09422" y="5368925"/>
            <a:ext cx="3952494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Max $3.5M · up to 85% purchase at 760.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Strong income means no rent pencil test.</a:t>
            </a:r>
            <a:endParaRPr lang="en-US" sz="1496" dirty="0"/>
          </a:p>
        </p:txBody>
      </p:sp>
      <p:sp>
        <p:nvSpPr>
          <p:cNvPr id="15" name="Shape 13"/>
          <p:cNvSpPr/>
          <p:nvPr/>
        </p:nvSpPr>
        <p:spPr>
          <a:xfrm>
            <a:off x="5117973" y="1085850"/>
            <a:ext cx="6536817" cy="4959350"/>
          </a:xfrm>
          <a:prstGeom prst="roundRect">
            <a:avLst>
              <a:gd name="adj" fmla="val 214"/>
            </a:avLst>
          </a:prstGeom>
          <a:solidFill>
            <a:srgbClr val="FFFFFF"/>
          </a:solidFill>
          <a:ln w="19002">
            <a:solidFill>
              <a:srgbClr val="0F76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90340" y="1358900"/>
            <a:ext cx="2090261" cy="304800"/>
          </a:xfrm>
          <a:prstGeom prst="roundRect">
            <a:avLst>
              <a:gd name="adj" fmla="val 7273"/>
            </a:avLst>
          </a:prstGeom>
          <a:solidFill>
            <a:srgbClr val="0F766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91686" y="1409700"/>
            <a:ext cx="188756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ILLUSTRATIVE SCENARIO</a:t>
            </a:r>
            <a:endParaRPr lang="en-US" sz="1197" dirty="0"/>
          </a:p>
        </p:txBody>
      </p:sp>
      <p:sp>
        <p:nvSpPr>
          <p:cNvPr id="18" name="Text 16"/>
          <p:cNvSpPr txBox="1"/>
          <p:nvPr/>
        </p:nvSpPr>
        <p:spPr>
          <a:xfrm>
            <a:off x="7632621" y="1384300"/>
            <a:ext cx="1862233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W-2 Investor</a:t>
            </a:r>
            <a:endParaRPr lang="en-US" sz="1795" dirty="0"/>
          </a:p>
        </p:txBody>
      </p:sp>
      <p:sp>
        <p:nvSpPr>
          <p:cNvPr id="19" name="Shape 17"/>
          <p:cNvSpPr/>
          <p:nvPr/>
        </p:nvSpPr>
        <p:spPr>
          <a:xfrm>
            <a:off x="5390340" y="1816100"/>
            <a:ext cx="5992082" cy="431800"/>
          </a:xfrm>
          <a:prstGeom prst="roundRect">
            <a:avLst>
              <a:gd name="adj" fmla="val 1791"/>
            </a:avLst>
          </a:prstGeom>
          <a:solidFill>
            <a:srgbClr val="F5F6F8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542359" y="1930400"/>
            <a:ext cx="80760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Borrower</a:t>
            </a:r>
            <a:endParaRPr lang="en-US" sz="1197" dirty="0"/>
          </a:p>
        </p:txBody>
      </p:sp>
      <p:sp>
        <p:nvSpPr>
          <p:cNvPr id="21" name="Text 19"/>
          <p:cNvSpPr txBox="1"/>
          <p:nvPr/>
        </p:nvSpPr>
        <p:spPr>
          <a:xfrm>
            <a:off x="8228028" y="1917700"/>
            <a:ext cx="30023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IT director, $220K W-2, 740 FICO</a:t>
            </a:r>
            <a:endParaRPr lang="en-US" sz="1496" dirty="0"/>
          </a:p>
        </p:txBody>
      </p:sp>
      <p:sp>
        <p:nvSpPr>
          <p:cNvPr id="22" name="Shape 20"/>
          <p:cNvSpPr/>
          <p:nvPr/>
        </p:nvSpPr>
        <p:spPr>
          <a:xfrm>
            <a:off x="5390340" y="2505670"/>
            <a:ext cx="5992082" cy="431800"/>
          </a:xfrm>
          <a:prstGeom prst="roundRect">
            <a:avLst>
              <a:gd name="adj" fmla="val 1791"/>
            </a:avLst>
          </a:prstGeom>
          <a:solidFill>
            <a:srgbClr val="F5F6F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542359" y="2619970"/>
            <a:ext cx="78384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Property</a:t>
            </a:r>
            <a:endParaRPr lang="en-US" sz="1197" dirty="0"/>
          </a:p>
        </p:txBody>
      </p:sp>
      <p:sp>
        <p:nvSpPr>
          <p:cNvPr id="24" name="Text 22"/>
          <p:cNvSpPr txBox="1"/>
          <p:nvPr/>
        </p:nvSpPr>
        <p:spPr>
          <a:xfrm>
            <a:off x="9140142" y="2607270"/>
            <a:ext cx="209026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$750K SFR investment</a:t>
            </a:r>
            <a:endParaRPr lang="en-US" sz="1496" dirty="0"/>
          </a:p>
        </p:txBody>
      </p:sp>
      <p:sp>
        <p:nvSpPr>
          <p:cNvPr id="25" name="Shape 23"/>
          <p:cNvSpPr/>
          <p:nvPr/>
        </p:nvSpPr>
        <p:spPr>
          <a:xfrm>
            <a:off x="5390340" y="3195340"/>
            <a:ext cx="5992082" cy="431800"/>
          </a:xfrm>
          <a:prstGeom prst="roundRect">
            <a:avLst>
              <a:gd name="adj" fmla="val 1791"/>
            </a:avLst>
          </a:prstGeom>
          <a:solidFill>
            <a:srgbClr val="F5F6F8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542359" y="3309640"/>
            <a:ext cx="42755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Loan</a:t>
            </a:r>
            <a:endParaRPr lang="en-US" sz="1197" dirty="0"/>
          </a:p>
        </p:txBody>
      </p:sp>
      <p:sp>
        <p:nvSpPr>
          <p:cNvPr id="27" name="Text 25"/>
          <p:cNvSpPr txBox="1"/>
          <p:nvPr/>
        </p:nvSpPr>
        <p:spPr>
          <a:xfrm>
            <a:off x="9678543" y="3296940"/>
            <a:ext cx="155186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$600K (80% LTV)</a:t>
            </a:r>
            <a:endParaRPr lang="en-US" sz="1496" dirty="0"/>
          </a:p>
        </p:txBody>
      </p:sp>
      <p:sp>
        <p:nvSpPr>
          <p:cNvPr id="28" name="Shape 26"/>
          <p:cNvSpPr/>
          <p:nvPr/>
        </p:nvSpPr>
        <p:spPr>
          <a:xfrm>
            <a:off x="5390340" y="3884910"/>
            <a:ext cx="5992082" cy="431800"/>
          </a:xfrm>
          <a:prstGeom prst="roundRect">
            <a:avLst>
              <a:gd name="adj" fmla="val 1791"/>
            </a:avLst>
          </a:prstGeom>
          <a:solidFill>
            <a:srgbClr val="F5F6F8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542359" y="3999210"/>
            <a:ext cx="93111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Rent vs PITIA</a:t>
            </a:r>
            <a:endParaRPr lang="en-US" sz="1197" dirty="0"/>
          </a:p>
        </p:txBody>
      </p:sp>
      <p:sp>
        <p:nvSpPr>
          <p:cNvPr id="30" name="Text 28"/>
          <p:cNvSpPr txBox="1"/>
          <p:nvPr/>
        </p:nvSpPr>
        <p:spPr>
          <a:xfrm>
            <a:off x="9570863" y="3986510"/>
            <a:ext cx="165954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$3,200 vs ~$4,100</a:t>
            </a:r>
            <a:endParaRPr lang="en-US" sz="1496" dirty="0"/>
          </a:p>
        </p:txBody>
      </p:sp>
      <p:sp>
        <p:nvSpPr>
          <p:cNvPr id="31" name="Shape 29"/>
          <p:cNvSpPr/>
          <p:nvPr/>
        </p:nvSpPr>
        <p:spPr>
          <a:xfrm>
            <a:off x="5390340" y="4574580"/>
            <a:ext cx="5992082" cy="431800"/>
          </a:xfrm>
          <a:prstGeom prst="roundRect">
            <a:avLst>
              <a:gd name="adj" fmla="val 1791"/>
            </a:avLst>
          </a:prstGeom>
          <a:solidFill>
            <a:srgbClr val="FCE9DF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5542359" y="4688880"/>
            <a:ext cx="53840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</a:t>
            </a:r>
            <a:endParaRPr lang="en-US" sz="1197" dirty="0"/>
          </a:p>
        </p:txBody>
      </p:sp>
      <p:sp>
        <p:nvSpPr>
          <p:cNvPr id="33" name="Text 31"/>
          <p:cNvSpPr txBox="1"/>
          <p:nvPr/>
        </p:nvSpPr>
        <p:spPr>
          <a:xfrm>
            <a:off x="7835313" y="4676180"/>
            <a:ext cx="33950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0.78 — under 1.00, capped at 75% LTV</a:t>
            </a:r>
            <a:endParaRPr lang="en-US" sz="1496" dirty="0"/>
          </a:p>
        </p:txBody>
      </p:sp>
      <p:sp>
        <p:nvSpPr>
          <p:cNvPr id="34" name="Shape 32"/>
          <p:cNvSpPr/>
          <p:nvPr/>
        </p:nvSpPr>
        <p:spPr>
          <a:xfrm>
            <a:off x="5390340" y="5264150"/>
            <a:ext cx="5992082" cy="508000"/>
          </a:xfrm>
          <a:prstGeom prst="roundRect">
            <a:avLst>
              <a:gd name="adj" fmla="val 1522"/>
            </a:avLst>
          </a:prstGeom>
          <a:solidFill>
            <a:srgbClr val="E1F0EE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5542359" y="5416550"/>
            <a:ext cx="58036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Result</a:t>
            </a:r>
            <a:endParaRPr lang="en-US" sz="1197" dirty="0"/>
          </a:p>
        </p:txBody>
      </p:sp>
      <p:sp>
        <p:nvSpPr>
          <p:cNvPr id="36" name="Text 34"/>
          <p:cNvSpPr txBox="1"/>
          <p:nvPr/>
        </p:nvSpPr>
        <p:spPr>
          <a:xfrm>
            <a:off x="7005542" y="5391150"/>
            <a:ext cx="4224861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795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Full Doc qualifies on income at 80% LTV</a:t>
            </a:r>
            <a:endParaRPr lang="en-US" sz="1795" dirty="0"/>
          </a:p>
        </p:txBody>
      </p:sp>
      <p:sp>
        <p:nvSpPr>
          <p:cNvPr id="37" name="Text 35"/>
          <p:cNvSpPr txBox="1"/>
          <p:nvPr/>
        </p:nvSpPr>
        <p:spPr>
          <a:xfrm>
            <a:off x="506730" y="62484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Alt/Full Doc &amp; DSCR Matrices</a:t>
            </a:r>
            <a:endParaRPr lang="en-US" sz="11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Bank Statements — Built for the Self-Employed Investor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984250"/>
            <a:ext cx="3192399" cy="1536700"/>
          </a:xfrm>
          <a:prstGeom prst="roundRect">
            <a:avLst>
              <a:gd name="adj" fmla="val 1417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90420" y="1117600"/>
            <a:ext cx="282502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Personal</a:t>
            </a:r>
            <a:endParaRPr lang="en-US" sz="1795" dirty="0"/>
          </a:p>
        </p:txBody>
      </p:sp>
      <p:sp>
        <p:nvSpPr>
          <p:cNvPr id="5" name="Text 3"/>
          <p:cNvSpPr txBox="1"/>
          <p:nvPr/>
        </p:nvSpPr>
        <p:spPr>
          <a:xfrm>
            <a:off x="690420" y="1422400"/>
            <a:ext cx="28250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12/24 mo personal + 2 mo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business</a:t>
            </a:r>
            <a:endParaRPr lang="en-US" sz="1496" dirty="0"/>
          </a:p>
        </p:txBody>
      </p:sp>
      <p:sp>
        <p:nvSpPr>
          <p:cNvPr id="6" name="Text 4"/>
          <p:cNvSpPr txBox="1"/>
          <p:nvPr/>
        </p:nvSpPr>
        <p:spPr>
          <a:xfrm>
            <a:off x="690420" y="1930400"/>
            <a:ext cx="28250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Deposits ÷ months, no expense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factor</a:t>
            </a:r>
            <a:endParaRPr lang="en-US" sz="1496" dirty="0"/>
          </a:p>
        </p:txBody>
      </p:sp>
      <p:sp>
        <p:nvSpPr>
          <p:cNvPr id="7" name="Shape 5"/>
          <p:cNvSpPr/>
          <p:nvPr/>
        </p:nvSpPr>
        <p:spPr>
          <a:xfrm>
            <a:off x="3851148" y="984250"/>
            <a:ext cx="3192399" cy="1536700"/>
          </a:xfrm>
          <a:prstGeom prst="roundRect">
            <a:avLst>
              <a:gd name="adj" fmla="val 1417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34838" y="1117600"/>
            <a:ext cx="282502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Business / co-mingled</a:t>
            </a:r>
            <a:endParaRPr lang="en-US" sz="1795" dirty="0"/>
          </a:p>
        </p:txBody>
      </p:sp>
      <p:sp>
        <p:nvSpPr>
          <p:cNvPr id="9" name="Text 7"/>
          <p:cNvSpPr txBox="1"/>
          <p:nvPr/>
        </p:nvSpPr>
        <p:spPr>
          <a:xfrm>
            <a:off x="4034838" y="1422400"/>
            <a:ext cx="282502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12/24 mo statements</a:t>
            </a:r>
            <a:endParaRPr lang="en-US" sz="1496" dirty="0"/>
          </a:p>
        </p:txBody>
      </p:sp>
      <p:sp>
        <p:nvSpPr>
          <p:cNvPr id="10" name="Text 8"/>
          <p:cNvSpPr txBox="1"/>
          <p:nvPr/>
        </p:nvSpPr>
        <p:spPr>
          <a:xfrm>
            <a:off x="4034838" y="1701800"/>
            <a:ext cx="28250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50% fixed, CPA/EA letter (min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15%), or table</a:t>
            </a:r>
            <a:endParaRPr lang="en-US" sz="1496" dirty="0"/>
          </a:p>
        </p:txBody>
      </p:sp>
      <p:sp>
        <p:nvSpPr>
          <p:cNvPr id="11" name="Shape 9"/>
          <p:cNvSpPr/>
          <p:nvPr/>
        </p:nvSpPr>
        <p:spPr>
          <a:xfrm>
            <a:off x="509897" y="2673350"/>
            <a:ext cx="6530483" cy="856159"/>
          </a:xfrm>
          <a:prstGeom prst="rect">
            <a:avLst/>
          </a:prstGeom>
          <a:solidFill>
            <a:srgbClr val="1F1A1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1916" y="2985492"/>
            <a:ext cx="277454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Expense factor</a:t>
            </a:r>
            <a:endParaRPr lang="en-US" sz="1496" dirty="0"/>
          </a:p>
        </p:txBody>
      </p:sp>
      <p:sp>
        <p:nvSpPr>
          <p:cNvPr id="13" name="Text 11"/>
          <p:cNvSpPr txBox="1"/>
          <p:nvPr/>
        </p:nvSpPr>
        <p:spPr>
          <a:xfrm>
            <a:off x="3594814" y="2985492"/>
            <a:ext cx="21096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 employees</a:t>
            </a:r>
            <a:endParaRPr lang="en-US" sz="1496" dirty="0"/>
          </a:p>
        </p:txBody>
      </p:sp>
      <p:sp>
        <p:nvSpPr>
          <p:cNvPr id="14" name="Text 12"/>
          <p:cNvSpPr txBox="1"/>
          <p:nvPr/>
        </p:nvSpPr>
        <p:spPr>
          <a:xfrm>
            <a:off x="5717142" y="2985492"/>
            <a:ext cx="65201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1–5</a:t>
            </a:r>
            <a:endParaRPr lang="en-US" sz="1496" dirty="0"/>
          </a:p>
        </p:txBody>
      </p:sp>
      <p:sp>
        <p:nvSpPr>
          <p:cNvPr id="15" name="Text 13"/>
          <p:cNvSpPr txBox="1"/>
          <p:nvPr/>
        </p:nvSpPr>
        <p:spPr>
          <a:xfrm>
            <a:off x="6381829" y="2985492"/>
            <a:ext cx="65221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5+</a:t>
            </a:r>
            <a:endParaRPr lang="en-US" sz="1496" dirty="0"/>
          </a:p>
        </p:txBody>
      </p:sp>
      <p:sp>
        <p:nvSpPr>
          <p:cNvPr id="16" name="Shape 14"/>
          <p:cNvSpPr/>
          <p:nvPr/>
        </p:nvSpPr>
        <p:spPr>
          <a:xfrm>
            <a:off x="509897" y="3529509"/>
            <a:ext cx="6530483" cy="8672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509897" y="3529509"/>
            <a:ext cx="3078583" cy="867271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65083" y="3848795"/>
            <a:ext cx="276821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Service</a:t>
            </a:r>
            <a:endParaRPr lang="en-US" sz="1496" dirty="0"/>
          </a:p>
        </p:txBody>
      </p:sp>
      <p:sp>
        <p:nvSpPr>
          <p:cNvPr id="19" name="Shape 17"/>
          <p:cNvSpPr/>
          <p:nvPr/>
        </p:nvSpPr>
        <p:spPr>
          <a:xfrm>
            <a:off x="3588480" y="3529509"/>
            <a:ext cx="2122328" cy="867271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597981" y="3848795"/>
            <a:ext cx="210332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15%</a:t>
            </a:r>
            <a:endParaRPr lang="en-US" sz="1496" dirty="0"/>
          </a:p>
        </p:txBody>
      </p:sp>
      <p:sp>
        <p:nvSpPr>
          <p:cNvPr id="21" name="Shape 19"/>
          <p:cNvSpPr/>
          <p:nvPr/>
        </p:nvSpPr>
        <p:spPr>
          <a:xfrm>
            <a:off x="5710808" y="3529509"/>
            <a:ext cx="664687" cy="867271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720309" y="3848795"/>
            <a:ext cx="64568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30%</a:t>
            </a:r>
            <a:endParaRPr lang="en-US" sz="1496" dirty="0"/>
          </a:p>
        </p:txBody>
      </p:sp>
      <p:sp>
        <p:nvSpPr>
          <p:cNvPr id="23" name="Shape 21"/>
          <p:cNvSpPr/>
          <p:nvPr/>
        </p:nvSpPr>
        <p:spPr>
          <a:xfrm>
            <a:off x="6375495" y="3529509"/>
            <a:ext cx="664885" cy="867271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384996" y="3848795"/>
            <a:ext cx="64588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50%</a:t>
            </a:r>
            <a:endParaRPr lang="en-US" sz="1496" dirty="0"/>
          </a:p>
        </p:txBody>
      </p:sp>
      <p:sp>
        <p:nvSpPr>
          <p:cNvPr id="25" name="Shape 23"/>
          <p:cNvSpPr/>
          <p:nvPr/>
        </p:nvSpPr>
        <p:spPr>
          <a:xfrm>
            <a:off x="509897" y="4396780"/>
            <a:ext cx="6530483" cy="8673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509897" y="4396780"/>
            <a:ext cx="3078583" cy="86737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65083" y="4716165"/>
            <a:ext cx="276821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Product</a:t>
            </a:r>
            <a:endParaRPr lang="en-US" sz="1496" dirty="0"/>
          </a:p>
        </p:txBody>
      </p:sp>
      <p:sp>
        <p:nvSpPr>
          <p:cNvPr id="28" name="Shape 26"/>
          <p:cNvSpPr/>
          <p:nvPr/>
        </p:nvSpPr>
        <p:spPr>
          <a:xfrm>
            <a:off x="3588480" y="4396780"/>
            <a:ext cx="2122328" cy="86737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597981" y="4716165"/>
            <a:ext cx="210332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25%</a:t>
            </a:r>
            <a:endParaRPr lang="en-US" sz="1496" dirty="0"/>
          </a:p>
        </p:txBody>
      </p:sp>
      <p:sp>
        <p:nvSpPr>
          <p:cNvPr id="30" name="Shape 28"/>
          <p:cNvSpPr/>
          <p:nvPr/>
        </p:nvSpPr>
        <p:spPr>
          <a:xfrm>
            <a:off x="5710808" y="4396780"/>
            <a:ext cx="664687" cy="86737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720309" y="4716165"/>
            <a:ext cx="64568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50%</a:t>
            </a:r>
            <a:endParaRPr lang="en-US" sz="1496" dirty="0"/>
          </a:p>
        </p:txBody>
      </p:sp>
      <p:sp>
        <p:nvSpPr>
          <p:cNvPr id="32" name="Shape 30"/>
          <p:cNvSpPr/>
          <p:nvPr/>
        </p:nvSpPr>
        <p:spPr>
          <a:xfrm>
            <a:off x="6375495" y="4396780"/>
            <a:ext cx="664885" cy="86737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384996" y="4716165"/>
            <a:ext cx="64588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85%</a:t>
            </a:r>
            <a:endParaRPr lang="en-US" sz="1496" dirty="0"/>
          </a:p>
        </p:txBody>
      </p:sp>
      <p:sp>
        <p:nvSpPr>
          <p:cNvPr id="34" name="Shape 32"/>
          <p:cNvSpPr/>
          <p:nvPr/>
        </p:nvSpPr>
        <p:spPr>
          <a:xfrm>
            <a:off x="506730" y="5419725"/>
            <a:ext cx="6536817" cy="727075"/>
          </a:xfrm>
          <a:prstGeom prst="roundRect">
            <a:avLst>
              <a:gd name="adj" fmla="val 1462"/>
            </a:avLst>
          </a:prstGeom>
          <a:solidFill>
            <a:srgbClr val="E1F0EE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84086" y="5521325"/>
            <a:ext cx="6182106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 tax returns · No 4506-C · Self-employed 2+ yrs, 25%+ ownership ·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Max $3.5M</a:t>
            </a:r>
            <a:endParaRPr lang="en-US" sz="1496" dirty="0"/>
          </a:p>
        </p:txBody>
      </p:sp>
      <p:sp>
        <p:nvSpPr>
          <p:cNvPr id="36" name="Shape 34"/>
          <p:cNvSpPr/>
          <p:nvPr/>
        </p:nvSpPr>
        <p:spPr>
          <a:xfrm>
            <a:off x="7296912" y="984250"/>
            <a:ext cx="4357878" cy="5162550"/>
          </a:xfrm>
          <a:prstGeom prst="roundRect">
            <a:avLst>
              <a:gd name="adj" fmla="val 310"/>
            </a:avLst>
          </a:prstGeom>
          <a:solidFill>
            <a:srgbClr val="FFFFFF"/>
          </a:solidFill>
          <a:ln w="19002">
            <a:solidFill>
              <a:srgbClr val="0F766E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518606" y="1206500"/>
            <a:ext cx="2090261" cy="254000"/>
          </a:xfrm>
          <a:prstGeom prst="roundRect">
            <a:avLst>
              <a:gd name="adj" fmla="val 8727"/>
            </a:avLst>
          </a:prstGeom>
          <a:solidFill>
            <a:srgbClr val="0F766E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7619952" y="1231900"/>
            <a:ext cx="188756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ILLUSTRATIVE SCENARIO</a:t>
            </a:r>
            <a:endParaRPr lang="en-US" sz="1197" dirty="0"/>
          </a:p>
        </p:txBody>
      </p:sp>
      <p:sp>
        <p:nvSpPr>
          <p:cNvPr id="39" name="Text 37"/>
          <p:cNvSpPr txBox="1"/>
          <p:nvPr/>
        </p:nvSpPr>
        <p:spPr>
          <a:xfrm>
            <a:off x="7518606" y="1536700"/>
            <a:ext cx="243863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Restaurant Owner</a:t>
            </a:r>
            <a:endParaRPr lang="en-US" sz="1795" dirty="0"/>
          </a:p>
        </p:txBody>
      </p:sp>
      <p:sp>
        <p:nvSpPr>
          <p:cNvPr id="40" name="Shape 38"/>
          <p:cNvSpPr/>
          <p:nvPr/>
        </p:nvSpPr>
        <p:spPr>
          <a:xfrm>
            <a:off x="7518606" y="1917700"/>
            <a:ext cx="3914489" cy="304800"/>
          </a:xfrm>
          <a:prstGeom prst="roundRect">
            <a:avLst>
              <a:gd name="adj" fmla="val 3883"/>
            </a:avLst>
          </a:prstGeom>
          <a:solidFill>
            <a:srgbClr val="F5F6F8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7645289" y="1968500"/>
            <a:ext cx="57798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Profile</a:t>
            </a:r>
            <a:endParaRPr lang="en-US" sz="1197" dirty="0"/>
          </a:p>
        </p:txBody>
      </p:sp>
      <p:sp>
        <p:nvSpPr>
          <p:cNvPr id="42" name="Text 40"/>
          <p:cNvSpPr txBox="1"/>
          <p:nvPr/>
        </p:nvSpPr>
        <p:spPr>
          <a:xfrm>
            <a:off x="9399842" y="1968500"/>
            <a:ext cx="190657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720 FICO, 4 yrs in business</a:t>
            </a:r>
            <a:endParaRPr lang="en-US" sz="1197" dirty="0"/>
          </a:p>
        </p:txBody>
      </p:sp>
      <p:sp>
        <p:nvSpPr>
          <p:cNvPr id="43" name="Shape 41"/>
          <p:cNvSpPr/>
          <p:nvPr/>
        </p:nvSpPr>
        <p:spPr>
          <a:xfrm>
            <a:off x="7518606" y="2488109"/>
            <a:ext cx="3914489" cy="304800"/>
          </a:xfrm>
          <a:prstGeom prst="roundRect">
            <a:avLst>
              <a:gd name="adj" fmla="val 3883"/>
            </a:avLst>
          </a:prstGeom>
          <a:solidFill>
            <a:srgbClr val="F5F6F8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7645289" y="2538909"/>
            <a:ext cx="77593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Deposits</a:t>
            </a:r>
            <a:endParaRPr lang="en-US" sz="1197" dirty="0"/>
          </a:p>
        </p:txBody>
      </p:sp>
      <p:sp>
        <p:nvSpPr>
          <p:cNvPr id="45" name="Text 43"/>
          <p:cNvSpPr txBox="1"/>
          <p:nvPr/>
        </p:nvSpPr>
        <p:spPr>
          <a:xfrm>
            <a:off x="9507522" y="2538909"/>
            <a:ext cx="179889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$38,000/mo avg (24 mo)</a:t>
            </a:r>
            <a:endParaRPr lang="en-US" sz="1197" dirty="0"/>
          </a:p>
        </p:txBody>
      </p:sp>
      <p:sp>
        <p:nvSpPr>
          <p:cNvPr id="46" name="Shape 44"/>
          <p:cNvSpPr/>
          <p:nvPr/>
        </p:nvSpPr>
        <p:spPr>
          <a:xfrm>
            <a:off x="7518606" y="3058616"/>
            <a:ext cx="3914489" cy="304800"/>
          </a:xfrm>
          <a:prstGeom prst="roundRect">
            <a:avLst>
              <a:gd name="adj" fmla="val 3883"/>
            </a:avLst>
          </a:prstGeom>
          <a:solidFill>
            <a:srgbClr val="F5F6F8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7645289" y="3109416"/>
            <a:ext cx="72209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50% factor</a:t>
            </a:r>
            <a:endParaRPr lang="en-US" sz="1197" dirty="0"/>
          </a:p>
        </p:txBody>
      </p:sp>
      <p:sp>
        <p:nvSpPr>
          <p:cNvPr id="48" name="Text 46"/>
          <p:cNvSpPr txBox="1"/>
          <p:nvPr/>
        </p:nvSpPr>
        <p:spPr>
          <a:xfrm>
            <a:off x="9830562" y="3109416"/>
            <a:ext cx="147585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$19,000/mo income</a:t>
            </a:r>
            <a:endParaRPr lang="en-US" sz="1197" dirty="0"/>
          </a:p>
        </p:txBody>
      </p:sp>
      <p:sp>
        <p:nvSpPr>
          <p:cNvPr id="49" name="Shape 47"/>
          <p:cNvSpPr/>
          <p:nvPr/>
        </p:nvSpPr>
        <p:spPr>
          <a:xfrm>
            <a:off x="7518606" y="3629025"/>
            <a:ext cx="3914489" cy="304800"/>
          </a:xfrm>
          <a:prstGeom prst="roundRect">
            <a:avLst>
              <a:gd name="adj" fmla="val 3883"/>
            </a:avLst>
          </a:prstGeom>
          <a:solidFill>
            <a:srgbClr val="F5F6F8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7645289" y="3679825"/>
            <a:ext cx="4038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Deal</a:t>
            </a:r>
            <a:endParaRPr lang="en-US" sz="1197" dirty="0"/>
          </a:p>
        </p:txBody>
      </p:sp>
      <p:sp>
        <p:nvSpPr>
          <p:cNvPr id="51" name="Text 49"/>
          <p:cNvSpPr txBox="1"/>
          <p:nvPr/>
        </p:nvSpPr>
        <p:spPr>
          <a:xfrm>
            <a:off x="8703088" y="3679825"/>
            <a:ext cx="260332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2-unit, $650K purchase, $520K loan</a:t>
            </a:r>
            <a:endParaRPr lang="en-US" sz="1197" dirty="0"/>
          </a:p>
        </p:txBody>
      </p:sp>
      <p:sp>
        <p:nvSpPr>
          <p:cNvPr id="52" name="Shape 50"/>
          <p:cNvSpPr/>
          <p:nvPr/>
        </p:nvSpPr>
        <p:spPr>
          <a:xfrm>
            <a:off x="7518606" y="4199434"/>
            <a:ext cx="3914489" cy="304800"/>
          </a:xfrm>
          <a:prstGeom prst="roundRect">
            <a:avLst>
              <a:gd name="adj" fmla="val 3883"/>
            </a:avLst>
          </a:prstGeom>
          <a:solidFill>
            <a:srgbClr val="F5F6F8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7645289" y="4250234"/>
            <a:ext cx="48297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PITIA</a:t>
            </a:r>
            <a:endParaRPr lang="en-US" sz="1197" dirty="0"/>
          </a:p>
        </p:txBody>
      </p:sp>
      <p:sp>
        <p:nvSpPr>
          <p:cNvPr id="54" name="Text 52"/>
          <p:cNvSpPr txBox="1"/>
          <p:nvPr/>
        </p:nvSpPr>
        <p:spPr>
          <a:xfrm>
            <a:off x="9874901" y="4250234"/>
            <a:ext cx="143151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~$3,900 · DTI ~20.5%</a:t>
            </a:r>
            <a:endParaRPr lang="en-US" sz="1197" dirty="0"/>
          </a:p>
        </p:txBody>
      </p:sp>
      <p:sp>
        <p:nvSpPr>
          <p:cNvPr id="55" name="Shape 53"/>
          <p:cNvSpPr/>
          <p:nvPr/>
        </p:nvSpPr>
        <p:spPr>
          <a:xfrm>
            <a:off x="7518606" y="4769941"/>
            <a:ext cx="3914489" cy="508000"/>
          </a:xfrm>
          <a:prstGeom prst="roundRect">
            <a:avLst>
              <a:gd name="adj" fmla="val 2330"/>
            </a:avLst>
          </a:prstGeom>
          <a:solidFill>
            <a:srgbClr val="FCE9DF"/>
          </a:solidFill>
          <a:ln/>
        </p:spPr>
      </p:sp>
      <p:sp>
        <p:nvSpPr>
          <p:cNvPr id="56" name="Text 54"/>
          <p:cNvSpPr txBox="1"/>
          <p:nvPr/>
        </p:nvSpPr>
        <p:spPr>
          <a:xfrm>
            <a:off x="7645289" y="4922341"/>
            <a:ext cx="45922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Twist</a:t>
            </a:r>
            <a:endParaRPr lang="en-US" sz="1197" dirty="0"/>
          </a:p>
        </p:txBody>
      </p:sp>
      <p:sp>
        <p:nvSpPr>
          <p:cNvPr id="57" name="Text 55"/>
          <p:cNvSpPr txBox="1"/>
          <p:nvPr/>
        </p:nvSpPr>
        <p:spPr>
          <a:xfrm>
            <a:off x="8114014" y="4820741"/>
            <a:ext cx="3192399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Single unit: rent $3,200 vs PITIA $4,100 =</a:t>
            </a:r>
            <a:pPr algn="r" indent="0" marL="0">
              <a:buNone/>
            </a:pPr>
            <a:r>
              <a:rPr lang="en-US" sz="1197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r" indent="0" marL="0">
              <a:buNone/>
            </a:pPr>
            <a:r>
              <a:rPr lang="en-US" sz="1197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 0.78</a:t>
            </a:r>
            <a:endParaRPr lang="en-US" sz="1197" dirty="0"/>
          </a:p>
        </p:txBody>
      </p:sp>
      <p:sp>
        <p:nvSpPr>
          <p:cNvPr id="58" name="Shape 56"/>
          <p:cNvSpPr/>
          <p:nvPr/>
        </p:nvSpPr>
        <p:spPr>
          <a:xfrm>
            <a:off x="7518606" y="5543550"/>
            <a:ext cx="3914489" cy="381000"/>
          </a:xfrm>
          <a:prstGeom prst="roundRect">
            <a:avLst>
              <a:gd name="adj" fmla="val 3107"/>
            </a:avLst>
          </a:prstGeom>
          <a:solidFill>
            <a:srgbClr val="E1F0EE"/>
          </a:solidFill>
          <a:ln/>
        </p:spPr>
      </p:sp>
      <p:sp>
        <p:nvSpPr>
          <p:cNvPr id="59" name="Text 57"/>
          <p:cNvSpPr txBox="1"/>
          <p:nvPr/>
        </p:nvSpPr>
        <p:spPr>
          <a:xfrm>
            <a:off x="7645289" y="5632450"/>
            <a:ext cx="58036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Result</a:t>
            </a:r>
            <a:endParaRPr lang="en-US" sz="1197" dirty="0"/>
          </a:p>
        </p:txBody>
      </p:sp>
      <p:sp>
        <p:nvSpPr>
          <p:cNvPr id="60" name="Text 58"/>
          <p:cNvSpPr txBox="1"/>
          <p:nvPr/>
        </p:nvSpPr>
        <p:spPr>
          <a:xfrm>
            <a:off x="8772763" y="5619750"/>
            <a:ext cx="25336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Bank statements is the path</a:t>
            </a:r>
            <a:endParaRPr lang="en-US" sz="1496" dirty="0"/>
          </a:p>
        </p:txBody>
      </p:sp>
      <p:sp>
        <p:nvSpPr>
          <p:cNvPr id="61" name="Text 59"/>
          <p:cNvSpPr txBox="1"/>
          <p:nvPr/>
        </p:nvSpPr>
        <p:spPr>
          <a:xfrm>
            <a:off x="506730" y="62992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Alt/Full Doc Matrix 8/1/26; MLB Guideline (prelim) 10/13/26</a:t>
            </a:r>
            <a:endParaRPr lang="en-US" sz="11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P&amp;L Only — The Cleanest Path for the Self-Employed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984250"/>
            <a:ext cx="5447348" cy="5162550"/>
          </a:xfrm>
          <a:prstGeom prst="roundRect">
            <a:avLst>
              <a:gd name="adj" fmla="val 247"/>
            </a:avLst>
          </a:prstGeom>
          <a:solidFill>
            <a:srgbClr val="FFFFFF"/>
          </a:solidFill>
          <a:ln w="19002">
            <a:solidFill>
              <a:srgbClr val="0F76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8424" y="1231900"/>
            <a:ext cx="1959323" cy="457200"/>
          </a:xfrm>
          <a:prstGeom prst="roundRect">
            <a:avLst>
              <a:gd name="adj" fmla="val 5173"/>
            </a:avLst>
          </a:prstGeom>
          <a:solidFill>
            <a:srgbClr val="0F766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9770" y="1257300"/>
            <a:ext cx="1756631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ILLUSTRATIVE</a:t>
            </a:r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SCENARIO</a:t>
            </a:r>
            <a:endParaRPr lang="en-US" sz="1197" dirty="0"/>
          </a:p>
        </p:txBody>
      </p:sp>
      <p:sp>
        <p:nvSpPr>
          <p:cNvPr id="6" name="Text 4"/>
          <p:cNvSpPr txBox="1"/>
          <p:nvPr/>
        </p:nvSpPr>
        <p:spPr>
          <a:xfrm>
            <a:off x="2814430" y="1206500"/>
            <a:ext cx="291795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Independent</a:t>
            </a:r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Consultant</a:t>
            </a:r>
            <a:endParaRPr lang="en-US" sz="1795" dirty="0"/>
          </a:p>
        </p:txBody>
      </p:sp>
      <p:sp>
        <p:nvSpPr>
          <p:cNvPr id="7" name="Shape 5"/>
          <p:cNvSpPr/>
          <p:nvPr/>
        </p:nvSpPr>
        <p:spPr>
          <a:xfrm>
            <a:off x="728424" y="1816100"/>
            <a:ext cx="5003959" cy="304800"/>
          </a:xfrm>
          <a:prstGeom prst="roundRect">
            <a:avLst>
              <a:gd name="adj" fmla="val 3038"/>
            </a:avLst>
          </a:prstGeom>
          <a:solidFill>
            <a:srgbClr val="F5F6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55107" y="1866900"/>
            <a:ext cx="57798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Profile</a:t>
            </a:r>
            <a:endParaRPr lang="en-US" sz="1197" dirty="0"/>
          </a:p>
        </p:txBody>
      </p:sp>
      <p:sp>
        <p:nvSpPr>
          <p:cNvPr id="9" name="Text 7"/>
          <p:cNvSpPr txBox="1"/>
          <p:nvPr/>
        </p:nvSpPr>
        <p:spPr>
          <a:xfrm>
            <a:off x="3699129" y="1866900"/>
            <a:ext cx="190657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725 FICO, 5 yrs in business</a:t>
            </a:r>
            <a:endParaRPr lang="en-US" sz="1197" dirty="0"/>
          </a:p>
        </p:txBody>
      </p:sp>
      <p:sp>
        <p:nvSpPr>
          <p:cNvPr id="10" name="Shape 8"/>
          <p:cNvSpPr/>
          <p:nvPr/>
        </p:nvSpPr>
        <p:spPr>
          <a:xfrm>
            <a:off x="728424" y="2282031"/>
            <a:ext cx="5003959" cy="304800"/>
          </a:xfrm>
          <a:prstGeom prst="roundRect">
            <a:avLst>
              <a:gd name="adj" fmla="val 3038"/>
            </a:avLst>
          </a:prstGeom>
          <a:solidFill>
            <a:srgbClr val="F5F6F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55107" y="2332831"/>
            <a:ext cx="50673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Gross</a:t>
            </a:r>
            <a:endParaRPr lang="en-US" sz="1197" dirty="0"/>
          </a:p>
        </p:txBody>
      </p:sp>
      <p:sp>
        <p:nvSpPr>
          <p:cNvPr id="12" name="Text 10"/>
          <p:cNvSpPr txBox="1"/>
          <p:nvPr/>
        </p:nvSpPr>
        <p:spPr>
          <a:xfrm>
            <a:off x="4695170" y="2332831"/>
            <a:ext cx="91053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$480,000</a:t>
            </a:r>
            <a:endParaRPr lang="en-US" sz="1197" dirty="0"/>
          </a:p>
        </p:txBody>
      </p:sp>
      <p:sp>
        <p:nvSpPr>
          <p:cNvPr id="13" name="Shape 11"/>
          <p:cNvSpPr/>
          <p:nvPr/>
        </p:nvSpPr>
        <p:spPr>
          <a:xfrm>
            <a:off x="728424" y="2747963"/>
            <a:ext cx="5003959" cy="304800"/>
          </a:xfrm>
          <a:prstGeom prst="roundRect">
            <a:avLst>
              <a:gd name="adj" fmla="val 3038"/>
            </a:avLst>
          </a:prstGeom>
          <a:solidFill>
            <a:srgbClr val="F5F6F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55107" y="2798763"/>
            <a:ext cx="83927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Expenses</a:t>
            </a:r>
            <a:endParaRPr lang="en-US" sz="1197" dirty="0"/>
          </a:p>
        </p:txBody>
      </p:sp>
      <p:sp>
        <p:nvSpPr>
          <p:cNvPr id="15" name="Text 13"/>
          <p:cNvSpPr txBox="1"/>
          <p:nvPr/>
        </p:nvSpPr>
        <p:spPr>
          <a:xfrm>
            <a:off x="4750594" y="2798763"/>
            <a:ext cx="85510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− $120,000</a:t>
            </a:r>
            <a:endParaRPr lang="en-US" sz="1197" dirty="0"/>
          </a:p>
        </p:txBody>
      </p:sp>
      <p:sp>
        <p:nvSpPr>
          <p:cNvPr id="16" name="Shape 14"/>
          <p:cNvSpPr/>
          <p:nvPr/>
        </p:nvSpPr>
        <p:spPr>
          <a:xfrm>
            <a:off x="728424" y="3213894"/>
            <a:ext cx="5003959" cy="304800"/>
          </a:xfrm>
          <a:prstGeom prst="roundRect">
            <a:avLst>
              <a:gd name="adj" fmla="val 3038"/>
            </a:avLst>
          </a:prstGeom>
          <a:solidFill>
            <a:srgbClr val="F5F6F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55107" y="3264694"/>
            <a:ext cx="164053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Depreciation add-back</a:t>
            </a:r>
            <a:endParaRPr lang="en-US" sz="1197" dirty="0"/>
          </a:p>
        </p:txBody>
      </p:sp>
      <p:sp>
        <p:nvSpPr>
          <p:cNvPr id="18" name="Text 16"/>
          <p:cNvSpPr txBox="1"/>
          <p:nvPr/>
        </p:nvSpPr>
        <p:spPr>
          <a:xfrm>
            <a:off x="4940618" y="3264694"/>
            <a:ext cx="66508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+ $8,000</a:t>
            </a:r>
            <a:endParaRPr lang="en-US" sz="1197" dirty="0"/>
          </a:p>
        </p:txBody>
      </p:sp>
      <p:sp>
        <p:nvSpPr>
          <p:cNvPr id="19" name="Shape 17"/>
          <p:cNvSpPr/>
          <p:nvPr/>
        </p:nvSpPr>
        <p:spPr>
          <a:xfrm>
            <a:off x="728424" y="3679825"/>
            <a:ext cx="5003959" cy="304800"/>
          </a:xfrm>
          <a:prstGeom prst="roundRect">
            <a:avLst>
              <a:gd name="adj" fmla="val 3038"/>
            </a:avLst>
          </a:prstGeom>
          <a:solidFill>
            <a:srgbClr val="F5F6F8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55107" y="3730625"/>
            <a:ext cx="91053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Qualifying</a:t>
            </a:r>
            <a:endParaRPr lang="en-US" sz="1197" dirty="0"/>
          </a:p>
        </p:txBody>
      </p:sp>
      <p:sp>
        <p:nvSpPr>
          <p:cNvPr id="21" name="Text 19"/>
          <p:cNvSpPr txBox="1"/>
          <p:nvPr/>
        </p:nvSpPr>
        <p:spPr>
          <a:xfrm>
            <a:off x="3876485" y="3730625"/>
            <a:ext cx="172921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$368,000 = $30,667/mo</a:t>
            </a:r>
            <a:endParaRPr lang="en-US" sz="1197" dirty="0"/>
          </a:p>
        </p:txBody>
      </p:sp>
      <p:sp>
        <p:nvSpPr>
          <p:cNvPr id="22" name="Shape 20"/>
          <p:cNvSpPr/>
          <p:nvPr/>
        </p:nvSpPr>
        <p:spPr>
          <a:xfrm>
            <a:off x="728424" y="4145756"/>
            <a:ext cx="5003959" cy="304800"/>
          </a:xfrm>
          <a:prstGeom prst="roundRect">
            <a:avLst>
              <a:gd name="adj" fmla="val 3038"/>
            </a:avLst>
          </a:prstGeom>
          <a:solidFill>
            <a:srgbClr val="F5F6F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55107" y="4196556"/>
            <a:ext cx="4038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Deal</a:t>
            </a:r>
            <a:endParaRPr lang="en-US" sz="1197" dirty="0"/>
          </a:p>
        </p:txBody>
      </p:sp>
      <p:sp>
        <p:nvSpPr>
          <p:cNvPr id="24" name="Text 22"/>
          <p:cNvSpPr txBox="1"/>
          <p:nvPr/>
        </p:nvSpPr>
        <p:spPr>
          <a:xfrm>
            <a:off x="3477435" y="4196556"/>
            <a:ext cx="212826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$900K SFR, $675K loan (75%)</a:t>
            </a:r>
            <a:endParaRPr lang="en-US" sz="1197" dirty="0"/>
          </a:p>
        </p:txBody>
      </p:sp>
      <p:sp>
        <p:nvSpPr>
          <p:cNvPr id="25" name="Shape 23"/>
          <p:cNvSpPr/>
          <p:nvPr/>
        </p:nvSpPr>
        <p:spPr>
          <a:xfrm>
            <a:off x="728424" y="4611688"/>
            <a:ext cx="5003959" cy="304800"/>
          </a:xfrm>
          <a:prstGeom prst="roundRect">
            <a:avLst>
              <a:gd name="adj" fmla="val 3038"/>
            </a:avLst>
          </a:prstGeom>
          <a:solidFill>
            <a:srgbClr val="F5F6F8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55107" y="4662488"/>
            <a:ext cx="48297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PITIA</a:t>
            </a:r>
            <a:endParaRPr lang="en-US" sz="1197" dirty="0"/>
          </a:p>
        </p:txBody>
      </p:sp>
      <p:sp>
        <p:nvSpPr>
          <p:cNvPr id="27" name="Text 25"/>
          <p:cNvSpPr txBox="1"/>
          <p:nvPr/>
        </p:nvSpPr>
        <p:spPr>
          <a:xfrm>
            <a:off x="4174188" y="4662488"/>
            <a:ext cx="143151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~$4,800 · DTI ~15.6%</a:t>
            </a:r>
            <a:endParaRPr lang="en-US" sz="1197" dirty="0"/>
          </a:p>
        </p:txBody>
      </p:sp>
      <p:sp>
        <p:nvSpPr>
          <p:cNvPr id="28" name="Shape 26"/>
          <p:cNvSpPr/>
          <p:nvPr/>
        </p:nvSpPr>
        <p:spPr>
          <a:xfrm>
            <a:off x="728424" y="5077619"/>
            <a:ext cx="5003959" cy="304800"/>
          </a:xfrm>
          <a:prstGeom prst="roundRect">
            <a:avLst>
              <a:gd name="adj" fmla="val 3038"/>
            </a:avLst>
          </a:prstGeom>
          <a:solidFill>
            <a:srgbClr val="FCE9DF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55107" y="5128419"/>
            <a:ext cx="53840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</a:t>
            </a:r>
            <a:endParaRPr lang="en-US" sz="1197" dirty="0"/>
          </a:p>
        </p:txBody>
      </p:sp>
      <p:sp>
        <p:nvSpPr>
          <p:cNvPr id="30" name="Text 28"/>
          <p:cNvSpPr txBox="1"/>
          <p:nvPr/>
        </p:nvSpPr>
        <p:spPr>
          <a:xfrm>
            <a:off x="4186857" y="5128419"/>
            <a:ext cx="141884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Rent $4,200 = 0.875</a:t>
            </a:r>
            <a:endParaRPr lang="en-US" sz="1197" dirty="0"/>
          </a:p>
        </p:txBody>
      </p:sp>
      <p:sp>
        <p:nvSpPr>
          <p:cNvPr id="31" name="Shape 29"/>
          <p:cNvSpPr/>
          <p:nvPr/>
        </p:nvSpPr>
        <p:spPr>
          <a:xfrm>
            <a:off x="728424" y="5543550"/>
            <a:ext cx="5003959" cy="381000"/>
          </a:xfrm>
          <a:prstGeom prst="roundRect">
            <a:avLst>
              <a:gd name="adj" fmla="val 2430"/>
            </a:avLst>
          </a:prstGeom>
          <a:solidFill>
            <a:srgbClr val="E1F0EE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855107" y="5632450"/>
            <a:ext cx="58036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Result</a:t>
            </a:r>
            <a:endParaRPr lang="en-US" sz="1197" dirty="0"/>
          </a:p>
        </p:txBody>
      </p:sp>
      <p:sp>
        <p:nvSpPr>
          <p:cNvPr id="33" name="Text 31"/>
          <p:cNvSpPr txBox="1"/>
          <p:nvPr/>
        </p:nvSpPr>
        <p:spPr>
          <a:xfrm>
            <a:off x="2901029" y="5619750"/>
            <a:ext cx="270467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Qualifies on P&amp;L — DTI ~15.6%</a:t>
            </a:r>
            <a:endParaRPr lang="en-US" sz="1496" dirty="0"/>
          </a:p>
        </p:txBody>
      </p:sp>
      <p:sp>
        <p:nvSpPr>
          <p:cNvPr id="34" name="Shape 32"/>
          <p:cNvSpPr/>
          <p:nvPr/>
        </p:nvSpPr>
        <p:spPr>
          <a:xfrm>
            <a:off x="6207443" y="984250"/>
            <a:ext cx="5447348" cy="2498725"/>
          </a:xfrm>
          <a:prstGeom prst="roundRect">
            <a:avLst>
              <a:gd name="adj" fmla="val 511"/>
            </a:avLst>
          </a:prstGeom>
          <a:solidFill>
            <a:srgbClr val="1F1A17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410135" y="1547813"/>
            <a:ext cx="5041964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Hard limits</a:t>
            </a:r>
            <a:endParaRPr lang="en-US" sz="1795" dirty="0"/>
          </a:p>
        </p:txBody>
      </p:sp>
      <p:sp>
        <p:nvSpPr>
          <p:cNvPr id="36" name="Text 34"/>
          <p:cNvSpPr txBox="1"/>
          <p:nvPr/>
        </p:nvSpPr>
        <p:spPr>
          <a:xfrm>
            <a:off x="6410135" y="1928813"/>
            <a:ext cx="2419636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95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700</a:t>
            </a:r>
            <a:endParaRPr lang="en-US" sz="1895" dirty="0"/>
          </a:p>
        </p:txBody>
      </p:sp>
      <p:sp>
        <p:nvSpPr>
          <p:cNvPr id="37" name="Text 35"/>
          <p:cNvSpPr txBox="1"/>
          <p:nvPr/>
        </p:nvSpPr>
        <p:spPr>
          <a:xfrm>
            <a:off x="6410135" y="2170113"/>
            <a:ext cx="241963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Min FICO</a:t>
            </a:r>
            <a:endParaRPr lang="en-US" sz="1197" dirty="0"/>
          </a:p>
        </p:txBody>
      </p:sp>
      <p:sp>
        <p:nvSpPr>
          <p:cNvPr id="38" name="Text 36"/>
          <p:cNvSpPr txBox="1"/>
          <p:nvPr/>
        </p:nvSpPr>
        <p:spPr>
          <a:xfrm>
            <a:off x="9032462" y="1928813"/>
            <a:ext cx="2419636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95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895" dirty="0"/>
          </a:p>
        </p:txBody>
      </p:sp>
      <p:sp>
        <p:nvSpPr>
          <p:cNvPr id="39" name="Text 37"/>
          <p:cNvSpPr txBox="1"/>
          <p:nvPr/>
        </p:nvSpPr>
        <p:spPr>
          <a:xfrm>
            <a:off x="9032462" y="2170113"/>
            <a:ext cx="241963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Max LTV investment</a:t>
            </a:r>
            <a:endParaRPr lang="en-US" sz="1197" dirty="0"/>
          </a:p>
        </p:txBody>
      </p:sp>
      <p:sp>
        <p:nvSpPr>
          <p:cNvPr id="40" name="Text 38"/>
          <p:cNvSpPr txBox="1"/>
          <p:nvPr/>
        </p:nvSpPr>
        <p:spPr>
          <a:xfrm>
            <a:off x="6410135" y="2474912"/>
            <a:ext cx="2419636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95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$1.5M</a:t>
            </a:r>
            <a:endParaRPr lang="en-US" sz="1895" dirty="0"/>
          </a:p>
        </p:txBody>
      </p:sp>
      <p:sp>
        <p:nvSpPr>
          <p:cNvPr id="41" name="Text 39"/>
          <p:cNvSpPr txBox="1"/>
          <p:nvPr/>
        </p:nvSpPr>
        <p:spPr>
          <a:xfrm>
            <a:off x="6410135" y="2716213"/>
            <a:ext cx="241963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Max loan</a:t>
            </a:r>
            <a:endParaRPr lang="en-US" sz="1197" dirty="0"/>
          </a:p>
        </p:txBody>
      </p:sp>
      <p:sp>
        <p:nvSpPr>
          <p:cNvPr id="42" name="Text 40"/>
          <p:cNvSpPr txBox="1"/>
          <p:nvPr/>
        </p:nvSpPr>
        <p:spPr>
          <a:xfrm>
            <a:off x="9032462" y="2474912"/>
            <a:ext cx="2419636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95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2+ yrs</a:t>
            </a:r>
            <a:endParaRPr lang="en-US" sz="1895" dirty="0"/>
          </a:p>
        </p:txBody>
      </p:sp>
      <p:sp>
        <p:nvSpPr>
          <p:cNvPr id="43" name="Text 41"/>
          <p:cNvSpPr txBox="1"/>
          <p:nvPr/>
        </p:nvSpPr>
        <p:spPr>
          <a:xfrm>
            <a:off x="9032462" y="2716213"/>
            <a:ext cx="241963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 business</a:t>
            </a:r>
            <a:endParaRPr lang="en-US" sz="1197" dirty="0"/>
          </a:p>
        </p:txBody>
      </p:sp>
      <p:sp>
        <p:nvSpPr>
          <p:cNvPr id="44" name="Shape 42"/>
          <p:cNvSpPr/>
          <p:nvPr/>
        </p:nvSpPr>
        <p:spPr>
          <a:xfrm>
            <a:off x="6207443" y="3635375"/>
            <a:ext cx="5447348" cy="2511425"/>
          </a:xfrm>
          <a:prstGeom prst="roundRect">
            <a:avLst>
              <a:gd name="adj" fmla="val 508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416469" y="3794125"/>
            <a:ext cx="5029295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Requirements</a:t>
            </a:r>
            <a:endParaRPr lang="en-US" sz="1795" dirty="0"/>
          </a:p>
        </p:txBody>
      </p:sp>
      <p:sp>
        <p:nvSpPr>
          <p:cNvPr id="46" name="Text 44"/>
          <p:cNvSpPr txBox="1"/>
          <p:nvPr/>
        </p:nvSpPr>
        <p:spPr>
          <a:xfrm>
            <a:off x="6416469" y="4174133"/>
            <a:ext cx="5029295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12 or 24 mo P&amp;L, CPA/EA or third-party PTIN</a:t>
            </a:r>
            <a:endParaRPr lang="en-US" sz="1496" dirty="0"/>
          </a:p>
        </p:txBody>
      </p:sp>
      <p:sp>
        <p:nvSpPr>
          <p:cNvPr id="47" name="Text 45"/>
          <p:cNvSpPr txBox="1"/>
          <p:nvPr/>
        </p:nvSpPr>
        <p:spPr>
          <a:xfrm>
            <a:off x="6416469" y="4562177"/>
            <a:ext cx="5029295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Preparer attests to most recent tax return</a:t>
            </a:r>
            <a:endParaRPr lang="en-US" sz="1496" dirty="0"/>
          </a:p>
        </p:txBody>
      </p:sp>
      <p:sp>
        <p:nvSpPr>
          <p:cNvPr id="48" name="Text 46"/>
          <p:cNvSpPr txBox="1"/>
          <p:nvPr/>
        </p:nvSpPr>
        <p:spPr>
          <a:xfrm>
            <a:off x="6416469" y="4950123"/>
            <a:ext cx="5029295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Expenses ≥ 15% of gross; add-backs allowed</a:t>
            </a:r>
            <a:endParaRPr lang="en-US" sz="1496" dirty="0"/>
          </a:p>
        </p:txBody>
      </p:sp>
      <p:sp>
        <p:nvSpPr>
          <p:cNvPr id="49" name="Text 47"/>
          <p:cNvSpPr txBox="1"/>
          <p:nvPr/>
        </p:nvSpPr>
        <p:spPr>
          <a:xfrm>
            <a:off x="6416469" y="5338167"/>
            <a:ext cx="5029295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Verbal P&amp;L verification · No exceptions</a:t>
            </a:r>
            <a:endParaRPr lang="en-US" sz="1496" dirty="0"/>
          </a:p>
        </p:txBody>
      </p:sp>
      <p:sp>
        <p:nvSpPr>
          <p:cNvPr id="50" name="Text 48"/>
          <p:cNvSpPr txBox="1"/>
          <p:nvPr/>
        </p:nvSpPr>
        <p:spPr>
          <a:xfrm>
            <a:off x="6416469" y="5726113"/>
            <a:ext cx="5029295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Only Asset Depletion can be combined</a:t>
            </a:r>
            <a:endParaRPr lang="en-US" sz="1496" dirty="0"/>
          </a:p>
        </p:txBody>
      </p:sp>
      <p:sp>
        <p:nvSpPr>
          <p:cNvPr id="51" name="Text 49"/>
          <p:cNvSpPr txBox="1"/>
          <p:nvPr/>
        </p:nvSpPr>
        <p:spPr>
          <a:xfrm>
            <a:off x="506730" y="62992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Alt/Full Doc Matrix 8/1/26; MLB Guideline (prelim) 10/13/26</a:t>
            </a:r>
            <a:endParaRPr lang="en-US" sz="11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048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 Depletion — When Net Worth Is the Income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908050"/>
            <a:ext cx="6080760" cy="6858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668">
            <a:solidFill>
              <a:srgbClr val="1F1A1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96754" y="1022350"/>
            <a:ext cx="5700713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Eligible assets ÷ 84 months = monthly income</a:t>
            </a:r>
            <a:endParaRPr lang="en-US" sz="1795" dirty="0"/>
          </a:p>
        </p:txBody>
      </p:sp>
      <p:sp>
        <p:nvSpPr>
          <p:cNvPr id="5" name="Text 3"/>
          <p:cNvSpPr txBox="1"/>
          <p:nvPr/>
        </p:nvSpPr>
        <p:spPr>
          <a:xfrm>
            <a:off x="696754" y="1276350"/>
            <a:ext cx="570071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÷ 36 if DTI without assets is under 60%</a:t>
            </a:r>
            <a:endParaRPr lang="en-US" sz="1197" dirty="0"/>
          </a:p>
        </p:txBody>
      </p:sp>
      <p:sp>
        <p:nvSpPr>
          <p:cNvPr id="6" name="Text 4"/>
          <p:cNvSpPr txBox="1"/>
          <p:nvPr/>
        </p:nvSpPr>
        <p:spPr>
          <a:xfrm>
            <a:off x="506730" y="1695450"/>
            <a:ext cx="60807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$2.2M of assets becomes $1.94M of qualifying base</a:t>
            </a:r>
            <a:endParaRPr lang="en-US" sz="1496" dirty="0"/>
          </a:p>
        </p:txBody>
      </p:sp>
      <p:sp>
        <p:nvSpPr>
          <p:cNvPr id="7" name="Shape 5"/>
          <p:cNvSpPr/>
          <p:nvPr/>
        </p:nvSpPr>
        <p:spPr>
          <a:xfrm>
            <a:off x="506730" y="2025650"/>
            <a:ext cx="6080760" cy="3232150"/>
          </a:xfrm>
          <a:prstGeom prst="roundRect">
            <a:avLst>
              <a:gd name="adj" fmla="val 354"/>
            </a:avLst>
          </a:prstGeom>
          <a:solidFill>
            <a:srgbClr val="FFFFFF"/>
          </a:solidFill>
          <a:ln/>
        </p:spPr>
      </p:sp>
      <p:graphicFrame>
        <p:nvGraphicFramePr>
          <p:cNvPr id="8" name="Chart 0" descr=""/>
          <p:cNvGraphicFramePr/>
          <p:nvPr/>
        </p:nvGraphicFramePr>
        <p:xfrm>
          <a:off x="608076" y="2127250"/>
          <a:ext cx="5878068" cy="302895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Shape 6"/>
          <p:cNvSpPr/>
          <p:nvPr/>
        </p:nvSpPr>
        <p:spPr>
          <a:xfrm>
            <a:off x="6790182" y="908050"/>
            <a:ext cx="4864608" cy="4349750"/>
          </a:xfrm>
          <a:prstGeom prst="roundRect">
            <a:avLst>
              <a:gd name="adj" fmla="val 328"/>
            </a:avLst>
          </a:prstGeom>
          <a:solidFill>
            <a:srgbClr val="FFFFFF"/>
          </a:solidFill>
          <a:ln w="19002">
            <a:solidFill>
              <a:srgbClr val="0F766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986540" y="1104900"/>
            <a:ext cx="2090261" cy="254000"/>
          </a:xfrm>
          <a:prstGeom prst="roundRect">
            <a:avLst>
              <a:gd name="adj" fmla="val 8727"/>
            </a:avLst>
          </a:prstGeom>
          <a:solidFill>
            <a:srgbClr val="0F766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087886" y="1130300"/>
            <a:ext cx="188756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ILLUSTRATIVE SCENARIO</a:t>
            </a:r>
            <a:endParaRPr lang="en-US" sz="1197" dirty="0"/>
          </a:p>
        </p:txBody>
      </p:sp>
      <p:sp>
        <p:nvSpPr>
          <p:cNvPr id="12" name="Text 9"/>
          <p:cNvSpPr txBox="1"/>
          <p:nvPr/>
        </p:nvSpPr>
        <p:spPr>
          <a:xfrm>
            <a:off x="6986540" y="1409700"/>
            <a:ext cx="3186065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Retired Portfolio Investor</a:t>
            </a:r>
            <a:endParaRPr lang="en-US" sz="1795" dirty="0"/>
          </a:p>
        </p:txBody>
      </p:sp>
      <p:sp>
        <p:nvSpPr>
          <p:cNvPr id="13" name="Shape 10"/>
          <p:cNvSpPr/>
          <p:nvPr/>
        </p:nvSpPr>
        <p:spPr>
          <a:xfrm>
            <a:off x="6986540" y="1765300"/>
            <a:ext cx="4471892" cy="304800"/>
          </a:xfrm>
          <a:prstGeom prst="roundRect">
            <a:avLst>
              <a:gd name="adj" fmla="val 3399"/>
            </a:avLst>
          </a:prstGeom>
          <a:solidFill>
            <a:srgbClr val="F5F6F8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113222" y="1816100"/>
            <a:ext cx="57798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Profile</a:t>
            </a:r>
            <a:endParaRPr lang="en-US" sz="1197" dirty="0"/>
          </a:p>
        </p:txBody>
      </p:sp>
      <p:sp>
        <p:nvSpPr>
          <p:cNvPr id="15" name="Text 12"/>
          <p:cNvSpPr txBox="1"/>
          <p:nvPr/>
        </p:nvSpPr>
        <p:spPr>
          <a:xfrm>
            <a:off x="10096595" y="1816100"/>
            <a:ext cx="123515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Age 68, 760 FICO</a:t>
            </a:r>
            <a:endParaRPr lang="en-US" sz="1197" dirty="0"/>
          </a:p>
        </p:txBody>
      </p:sp>
      <p:sp>
        <p:nvSpPr>
          <p:cNvPr id="16" name="Shape 13"/>
          <p:cNvSpPr/>
          <p:nvPr/>
        </p:nvSpPr>
        <p:spPr>
          <a:xfrm>
            <a:off x="6986540" y="2251075"/>
            <a:ext cx="4471892" cy="304800"/>
          </a:xfrm>
          <a:prstGeom prst="roundRect">
            <a:avLst>
              <a:gd name="adj" fmla="val 3399"/>
            </a:avLst>
          </a:prstGeom>
          <a:solidFill>
            <a:srgbClr val="F5F6F8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113222" y="2301875"/>
            <a:ext cx="6571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Eligible</a:t>
            </a:r>
            <a:endParaRPr lang="en-US" sz="1197" dirty="0"/>
          </a:p>
        </p:txBody>
      </p:sp>
      <p:sp>
        <p:nvSpPr>
          <p:cNvPr id="18" name="Text 15"/>
          <p:cNvSpPr txBox="1"/>
          <p:nvPr/>
        </p:nvSpPr>
        <p:spPr>
          <a:xfrm>
            <a:off x="8513064" y="2301875"/>
            <a:ext cx="281868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$1.94M − $60K reserves (conservative)</a:t>
            </a:r>
            <a:endParaRPr lang="en-US" sz="1197" dirty="0"/>
          </a:p>
        </p:txBody>
      </p:sp>
      <p:sp>
        <p:nvSpPr>
          <p:cNvPr id="19" name="Shape 16"/>
          <p:cNvSpPr/>
          <p:nvPr/>
        </p:nvSpPr>
        <p:spPr>
          <a:xfrm>
            <a:off x="6986540" y="2736850"/>
            <a:ext cx="4471892" cy="304800"/>
          </a:xfrm>
          <a:prstGeom prst="roundRect">
            <a:avLst>
              <a:gd name="adj" fmla="val 3399"/>
            </a:avLst>
          </a:prstGeom>
          <a:solidFill>
            <a:srgbClr val="F5F6F8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7113222" y="2787650"/>
            <a:ext cx="6571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Income</a:t>
            </a:r>
            <a:endParaRPr lang="en-US" sz="1197" dirty="0"/>
          </a:p>
        </p:txBody>
      </p:sp>
      <p:sp>
        <p:nvSpPr>
          <p:cNvPr id="21" name="Text 18"/>
          <p:cNvSpPr txBox="1"/>
          <p:nvPr/>
        </p:nvSpPr>
        <p:spPr>
          <a:xfrm>
            <a:off x="9406176" y="2787650"/>
            <a:ext cx="192557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$1.88M ÷ 84 = $22,381/mo</a:t>
            </a:r>
            <a:endParaRPr lang="en-US" sz="1197" dirty="0"/>
          </a:p>
        </p:txBody>
      </p:sp>
      <p:sp>
        <p:nvSpPr>
          <p:cNvPr id="22" name="Shape 19"/>
          <p:cNvSpPr/>
          <p:nvPr/>
        </p:nvSpPr>
        <p:spPr>
          <a:xfrm>
            <a:off x="6986540" y="3222625"/>
            <a:ext cx="4471892" cy="304800"/>
          </a:xfrm>
          <a:prstGeom prst="roundRect">
            <a:avLst>
              <a:gd name="adj" fmla="val 3399"/>
            </a:avLst>
          </a:prstGeom>
          <a:solidFill>
            <a:srgbClr val="F5F6F8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7113222" y="3273425"/>
            <a:ext cx="4038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Deal</a:t>
            </a:r>
            <a:endParaRPr lang="en-US" sz="1197" dirty="0"/>
          </a:p>
        </p:txBody>
      </p:sp>
      <p:sp>
        <p:nvSpPr>
          <p:cNvPr id="24" name="Text 21"/>
          <p:cNvSpPr txBox="1"/>
          <p:nvPr/>
        </p:nvSpPr>
        <p:spPr>
          <a:xfrm>
            <a:off x="9640538" y="3273425"/>
            <a:ext cx="169121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$900K SFR, $675K loan</a:t>
            </a:r>
            <a:endParaRPr lang="en-US" sz="1197" dirty="0"/>
          </a:p>
        </p:txBody>
      </p:sp>
      <p:sp>
        <p:nvSpPr>
          <p:cNvPr id="25" name="Shape 22"/>
          <p:cNvSpPr/>
          <p:nvPr/>
        </p:nvSpPr>
        <p:spPr>
          <a:xfrm>
            <a:off x="6986540" y="3708400"/>
            <a:ext cx="4471892" cy="304800"/>
          </a:xfrm>
          <a:prstGeom prst="roundRect">
            <a:avLst>
              <a:gd name="adj" fmla="val 3399"/>
            </a:avLst>
          </a:prstGeom>
          <a:solidFill>
            <a:srgbClr val="F5F6F8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7113222" y="3759200"/>
            <a:ext cx="48297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PITIA</a:t>
            </a:r>
            <a:endParaRPr lang="en-US" sz="1197" dirty="0"/>
          </a:p>
        </p:txBody>
      </p:sp>
      <p:sp>
        <p:nvSpPr>
          <p:cNvPr id="27" name="Text 24"/>
          <p:cNvSpPr txBox="1"/>
          <p:nvPr/>
        </p:nvSpPr>
        <p:spPr>
          <a:xfrm>
            <a:off x="10033254" y="3759200"/>
            <a:ext cx="129849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~$4,700 · DTI ~21%</a:t>
            </a:r>
            <a:endParaRPr lang="en-US" sz="1197" dirty="0"/>
          </a:p>
        </p:txBody>
      </p:sp>
      <p:sp>
        <p:nvSpPr>
          <p:cNvPr id="28" name="Shape 25"/>
          <p:cNvSpPr/>
          <p:nvPr/>
        </p:nvSpPr>
        <p:spPr>
          <a:xfrm>
            <a:off x="6986540" y="4194175"/>
            <a:ext cx="4471892" cy="304800"/>
          </a:xfrm>
          <a:prstGeom prst="roundRect">
            <a:avLst>
              <a:gd name="adj" fmla="val 3399"/>
            </a:avLst>
          </a:prstGeom>
          <a:solidFill>
            <a:srgbClr val="FCE9DF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7113222" y="4244975"/>
            <a:ext cx="53840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</a:t>
            </a:r>
            <a:endParaRPr lang="en-US" sz="1197" dirty="0"/>
          </a:p>
        </p:txBody>
      </p:sp>
      <p:sp>
        <p:nvSpPr>
          <p:cNvPr id="30" name="Text 27"/>
          <p:cNvSpPr txBox="1"/>
          <p:nvPr/>
        </p:nvSpPr>
        <p:spPr>
          <a:xfrm>
            <a:off x="10001583" y="4244975"/>
            <a:ext cx="133016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Rent $4,100 = 0.87</a:t>
            </a:r>
            <a:endParaRPr lang="en-US" sz="1197" dirty="0"/>
          </a:p>
        </p:txBody>
      </p:sp>
      <p:sp>
        <p:nvSpPr>
          <p:cNvPr id="31" name="Shape 28"/>
          <p:cNvSpPr/>
          <p:nvPr/>
        </p:nvSpPr>
        <p:spPr>
          <a:xfrm>
            <a:off x="6986540" y="4679950"/>
            <a:ext cx="4471892" cy="381000"/>
          </a:xfrm>
          <a:prstGeom prst="roundRect">
            <a:avLst>
              <a:gd name="adj" fmla="val 2720"/>
            </a:avLst>
          </a:prstGeom>
          <a:solidFill>
            <a:srgbClr val="E1F0EE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7113222" y="4768850"/>
            <a:ext cx="58036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Result</a:t>
            </a:r>
            <a:endParaRPr lang="en-US" sz="1197" dirty="0"/>
          </a:p>
        </p:txBody>
      </p:sp>
      <p:sp>
        <p:nvSpPr>
          <p:cNvPr id="33" name="Text 30"/>
          <p:cNvSpPr txBox="1"/>
          <p:nvPr/>
        </p:nvSpPr>
        <p:spPr>
          <a:xfrm>
            <a:off x="7892320" y="4756150"/>
            <a:ext cx="343943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Qualifies with no employment income</a:t>
            </a:r>
            <a:endParaRPr lang="en-US" sz="1496" dirty="0"/>
          </a:p>
        </p:txBody>
      </p:sp>
      <p:sp>
        <p:nvSpPr>
          <p:cNvPr id="34" name="Text 31"/>
          <p:cNvSpPr txBox="1"/>
          <p:nvPr/>
        </p:nvSpPr>
        <p:spPr>
          <a:xfrm>
            <a:off x="506730" y="5384800"/>
            <a:ext cx="5472684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Haircuts: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deposits 100%, stocks/bonds/funds 90%, retirement 80% · </a:t>
            </a:r>
            <a:pPr algn="l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Ineligible: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business funds, annuities, crypto, non-liquid, subject cash-out</a:t>
            </a:r>
            <a:endParaRPr lang="en-US" sz="1197" dirty="0"/>
          </a:p>
        </p:txBody>
      </p:sp>
      <p:sp>
        <p:nvSpPr>
          <p:cNvPr id="35" name="Text 32"/>
          <p:cNvSpPr txBox="1"/>
          <p:nvPr/>
        </p:nvSpPr>
        <p:spPr>
          <a:xfrm>
            <a:off x="506730" y="5816600"/>
            <a:ext cx="5472684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Assets sourced &amp; 3 months seasoned · Stand-alone or combined · Lowest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borrower score</a:t>
            </a:r>
            <a:endParaRPr lang="en-US" sz="1197" dirty="0"/>
          </a:p>
        </p:txBody>
      </p:sp>
      <p:sp>
        <p:nvSpPr>
          <p:cNvPr id="36" name="Shape 33"/>
          <p:cNvSpPr/>
          <p:nvPr/>
        </p:nvSpPr>
        <p:spPr>
          <a:xfrm>
            <a:off x="6182106" y="5384800"/>
            <a:ext cx="5472684" cy="838200"/>
          </a:xfrm>
          <a:prstGeom prst="roundRect">
            <a:avLst>
              <a:gd name="adj" fmla="val 1515"/>
            </a:avLst>
          </a:prstGeom>
          <a:solidFill>
            <a:srgbClr val="FCE9DF"/>
          </a:solidFill>
          <a:ln w="12668">
            <a:solidFill>
              <a:srgbClr val="E8601C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6346793" y="5473700"/>
            <a:ext cx="514331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Matrix 8/1/26: ÷ 84 (reserves not required when assets are sole income).</a:t>
            </a:r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Guideline draft 10/13/26 shows (assets − reserves) ÷ 60 — confirm with</a:t>
            </a:r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MLB scenario desk.</a:t>
            </a:r>
            <a:endParaRPr lang="en-US" sz="1197" dirty="0"/>
          </a:p>
        </p:txBody>
      </p:sp>
      <p:sp>
        <p:nvSpPr>
          <p:cNvPr id="38" name="Text 35"/>
          <p:cNvSpPr txBox="1"/>
          <p:nvPr/>
        </p:nvSpPr>
        <p:spPr>
          <a:xfrm>
            <a:off x="506730" y="63500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Alt/Full Doc Matrix 8/1/26; MLB Guideline (prelim) 10/13/26</a:t>
            </a:r>
            <a:endParaRPr lang="en-US" sz="11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048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Why Stop at One Doc Type? Blend It.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9897" y="908050"/>
            <a:ext cx="5441013" cy="394196"/>
          </a:xfrm>
          <a:prstGeom prst="rect">
            <a:avLst/>
          </a:prstGeom>
          <a:solidFill>
            <a:srgbClr val="1F1A1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61916" y="989211"/>
            <a:ext cx="199327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Base doc type</a:t>
            </a:r>
            <a:endParaRPr lang="en-US" sz="1496" dirty="0"/>
          </a:p>
        </p:txBody>
      </p:sp>
      <p:sp>
        <p:nvSpPr>
          <p:cNvPr id="5" name="Text 3"/>
          <p:cNvSpPr txBox="1"/>
          <p:nvPr/>
        </p:nvSpPr>
        <p:spPr>
          <a:xfrm>
            <a:off x="2959224" y="989211"/>
            <a:ext cx="283966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+ Asset Depletion</a:t>
            </a:r>
            <a:endParaRPr lang="en-US" sz="1496" dirty="0"/>
          </a:p>
        </p:txBody>
      </p:sp>
      <p:sp>
        <p:nvSpPr>
          <p:cNvPr id="6" name="Shape 4"/>
          <p:cNvSpPr/>
          <p:nvPr/>
        </p:nvSpPr>
        <p:spPr>
          <a:xfrm>
            <a:off x="509897" y="1302246"/>
            <a:ext cx="5441013" cy="3992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509897" y="1302246"/>
            <a:ext cx="2297308" cy="39925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65083" y="1387574"/>
            <a:ext cx="198693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Full Doc</a:t>
            </a:r>
            <a:endParaRPr lang="en-US" sz="1496" dirty="0"/>
          </a:p>
        </p:txBody>
      </p:sp>
      <p:sp>
        <p:nvSpPr>
          <p:cNvPr id="9" name="Shape 7"/>
          <p:cNvSpPr/>
          <p:nvPr/>
        </p:nvSpPr>
        <p:spPr>
          <a:xfrm>
            <a:off x="2807205" y="1302246"/>
            <a:ext cx="3143705" cy="39925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962391" y="1387574"/>
            <a:ext cx="28333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Yes</a:t>
            </a:r>
            <a:endParaRPr lang="en-US" sz="1496" dirty="0"/>
          </a:p>
        </p:txBody>
      </p:sp>
      <p:sp>
        <p:nvSpPr>
          <p:cNvPr id="11" name="Shape 9"/>
          <p:cNvSpPr/>
          <p:nvPr/>
        </p:nvSpPr>
        <p:spPr>
          <a:xfrm>
            <a:off x="509897" y="1701502"/>
            <a:ext cx="5441013" cy="76785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509897" y="1701502"/>
            <a:ext cx="2297308" cy="767854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65083" y="1856780"/>
            <a:ext cx="198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Bank Statements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12/24</a:t>
            </a:r>
            <a:endParaRPr lang="en-US" sz="1496" dirty="0"/>
          </a:p>
        </p:txBody>
      </p:sp>
      <p:sp>
        <p:nvSpPr>
          <p:cNvPr id="14" name="Shape 12"/>
          <p:cNvSpPr/>
          <p:nvPr/>
        </p:nvSpPr>
        <p:spPr>
          <a:xfrm>
            <a:off x="2807205" y="1701502"/>
            <a:ext cx="3143705" cy="767854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962391" y="1971080"/>
            <a:ext cx="28333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Yes</a:t>
            </a:r>
            <a:endParaRPr lang="en-US" sz="1496" dirty="0"/>
          </a:p>
        </p:txBody>
      </p:sp>
      <p:sp>
        <p:nvSpPr>
          <p:cNvPr id="16" name="Shape 14"/>
          <p:cNvSpPr/>
          <p:nvPr/>
        </p:nvSpPr>
        <p:spPr>
          <a:xfrm>
            <a:off x="509897" y="2469356"/>
            <a:ext cx="5441013" cy="849809"/>
          </a:xfrm>
          <a:prstGeom prst="rect">
            <a:avLst/>
          </a:prstGeom>
          <a:solidFill>
            <a:srgbClr val="FCE9DF"/>
          </a:solidFill>
          <a:ln/>
        </p:spPr>
      </p:sp>
      <p:sp>
        <p:nvSpPr>
          <p:cNvPr id="17" name="Shape 15"/>
          <p:cNvSpPr/>
          <p:nvPr/>
        </p:nvSpPr>
        <p:spPr>
          <a:xfrm>
            <a:off x="509897" y="2469356"/>
            <a:ext cx="2297308" cy="849809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65083" y="2779911"/>
            <a:ext cx="198693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P&amp;L Only</a:t>
            </a:r>
            <a:endParaRPr lang="en-US" sz="1496" dirty="0"/>
          </a:p>
        </p:txBody>
      </p:sp>
      <p:sp>
        <p:nvSpPr>
          <p:cNvPr id="19" name="Shape 17"/>
          <p:cNvSpPr/>
          <p:nvPr/>
        </p:nvSpPr>
        <p:spPr>
          <a:xfrm>
            <a:off x="2807205" y="2469356"/>
            <a:ext cx="3143705" cy="849809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2962391" y="2684661"/>
            <a:ext cx="2833333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Yes — the only allowed add for SE</a:t>
            </a:r>
            <a:pPr algn="l" indent="0" marL="0">
              <a:buNone/>
            </a:pPr>
            <a:r>
              <a:rPr lang="en-US" sz="1197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b="1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income</a:t>
            </a:r>
            <a:endParaRPr lang="en-US" sz="1197" dirty="0"/>
          </a:p>
        </p:txBody>
      </p:sp>
      <p:sp>
        <p:nvSpPr>
          <p:cNvPr id="21" name="Shape 19"/>
          <p:cNvSpPr/>
          <p:nvPr/>
        </p:nvSpPr>
        <p:spPr>
          <a:xfrm>
            <a:off x="509897" y="3319165"/>
            <a:ext cx="5441013" cy="3992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509897" y="3319165"/>
            <a:ext cx="2297308" cy="39925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65083" y="3404493"/>
            <a:ext cx="198693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1099</a:t>
            </a:r>
            <a:endParaRPr lang="en-US" sz="1496" dirty="0"/>
          </a:p>
        </p:txBody>
      </p:sp>
      <p:sp>
        <p:nvSpPr>
          <p:cNvPr id="24" name="Shape 22"/>
          <p:cNvSpPr/>
          <p:nvPr/>
        </p:nvSpPr>
        <p:spPr>
          <a:xfrm>
            <a:off x="2807205" y="3319165"/>
            <a:ext cx="3143705" cy="39925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962391" y="3404493"/>
            <a:ext cx="28333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Yes</a:t>
            </a:r>
            <a:endParaRPr lang="en-US" sz="1496" dirty="0"/>
          </a:p>
        </p:txBody>
      </p:sp>
      <p:sp>
        <p:nvSpPr>
          <p:cNvPr id="26" name="Shape 24"/>
          <p:cNvSpPr/>
          <p:nvPr/>
        </p:nvSpPr>
        <p:spPr>
          <a:xfrm>
            <a:off x="509897" y="3718421"/>
            <a:ext cx="5441013" cy="39955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509897" y="3718421"/>
            <a:ext cx="2297308" cy="399554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65083" y="3803848"/>
            <a:ext cx="198693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WVOE</a:t>
            </a:r>
            <a:endParaRPr lang="en-US" sz="1496" dirty="0"/>
          </a:p>
        </p:txBody>
      </p:sp>
      <p:sp>
        <p:nvSpPr>
          <p:cNvPr id="29" name="Shape 27"/>
          <p:cNvSpPr/>
          <p:nvPr/>
        </p:nvSpPr>
        <p:spPr>
          <a:xfrm>
            <a:off x="2807205" y="3718421"/>
            <a:ext cx="3143705" cy="399554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2962391" y="3803848"/>
            <a:ext cx="28333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Yes</a:t>
            </a:r>
            <a:endParaRPr lang="en-US" sz="1496" dirty="0"/>
          </a:p>
        </p:txBody>
      </p:sp>
      <p:sp>
        <p:nvSpPr>
          <p:cNvPr id="31" name="Shape 29"/>
          <p:cNvSpPr/>
          <p:nvPr/>
        </p:nvSpPr>
        <p:spPr>
          <a:xfrm>
            <a:off x="506730" y="4273550"/>
            <a:ext cx="5447348" cy="1358900"/>
          </a:xfrm>
          <a:prstGeom prst="roundRect">
            <a:avLst>
              <a:gd name="adj" fmla="val 939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90420" y="4406900"/>
            <a:ext cx="507996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Layer other income</a:t>
            </a:r>
            <a:endParaRPr lang="en-US" sz="1795" dirty="0"/>
          </a:p>
        </p:txBody>
      </p:sp>
      <p:sp>
        <p:nvSpPr>
          <p:cNvPr id="33" name="Text 31"/>
          <p:cNvSpPr txBox="1"/>
          <p:nvPr/>
        </p:nvSpPr>
        <p:spPr>
          <a:xfrm>
            <a:off x="690420" y="4711700"/>
            <a:ext cx="507996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W-2 co-borrower — fully documented</a:t>
            </a:r>
            <a:endParaRPr lang="en-US" sz="1496" dirty="0"/>
          </a:p>
        </p:txBody>
      </p:sp>
      <p:sp>
        <p:nvSpPr>
          <p:cNvPr id="34" name="Text 32"/>
          <p:cNvSpPr txBox="1"/>
          <p:nvPr/>
        </p:nvSpPr>
        <p:spPr>
          <a:xfrm>
            <a:off x="690420" y="4991100"/>
            <a:ext cx="507996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Rental income — 75% of lease minus PITIA</a:t>
            </a:r>
            <a:endParaRPr lang="en-US" sz="1496" dirty="0"/>
          </a:p>
        </p:txBody>
      </p:sp>
      <p:sp>
        <p:nvSpPr>
          <p:cNvPr id="35" name="Text 33"/>
          <p:cNvSpPr txBox="1"/>
          <p:nvPr/>
        </p:nvSpPr>
        <p:spPr>
          <a:xfrm>
            <a:off x="690420" y="5270500"/>
            <a:ext cx="507996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Retirement/SS — non-taxable grossed up 15%</a:t>
            </a:r>
            <a:endParaRPr lang="en-US" sz="1496" dirty="0"/>
          </a:p>
        </p:txBody>
      </p:sp>
      <p:sp>
        <p:nvSpPr>
          <p:cNvPr id="36" name="Shape 34"/>
          <p:cNvSpPr/>
          <p:nvPr/>
        </p:nvSpPr>
        <p:spPr>
          <a:xfrm>
            <a:off x="6207443" y="908050"/>
            <a:ext cx="5447348" cy="4724400"/>
          </a:xfrm>
          <a:prstGeom prst="roundRect">
            <a:avLst>
              <a:gd name="adj" fmla="val 270"/>
            </a:avLst>
          </a:prstGeom>
          <a:solidFill>
            <a:srgbClr val="FFFFFF"/>
          </a:solidFill>
          <a:ln w="19002">
            <a:solidFill>
              <a:srgbClr val="0F766E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403800" y="1104900"/>
            <a:ext cx="1959125" cy="457200"/>
          </a:xfrm>
          <a:prstGeom prst="roundRect">
            <a:avLst>
              <a:gd name="adj" fmla="val 5173"/>
            </a:avLst>
          </a:prstGeom>
          <a:solidFill>
            <a:srgbClr val="0F766E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505146" y="1130300"/>
            <a:ext cx="1756433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ILLUSTRATIVE</a:t>
            </a:r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SCENARIO</a:t>
            </a:r>
            <a:endParaRPr lang="en-US" sz="1197" dirty="0"/>
          </a:p>
        </p:txBody>
      </p:sp>
      <p:sp>
        <p:nvSpPr>
          <p:cNvPr id="39" name="Text 37"/>
          <p:cNvSpPr txBox="1"/>
          <p:nvPr/>
        </p:nvSpPr>
        <p:spPr>
          <a:xfrm>
            <a:off x="8464271" y="1104900"/>
            <a:ext cx="29941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Bank Statements + Asset</a:t>
            </a:r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Depletion</a:t>
            </a:r>
            <a:endParaRPr lang="en-US" sz="1496" dirty="0"/>
          </a:p>
        </p:txBody>
      </p:sp>
      <p:graphicFrame>
        <p:nvGraphicFramePr>
          <p:cNvPr id="40" name="Chart 0" descr=""/>
          <p:cNvGraphicFramePr/>
          <p:nvPr/>
        </p:nvGraphicFramePr>
        <p:xfrm>
          <a:off x="6403800" y="1638300"/>
          <a:ext cx="5054632" cy="24003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1" name="Shape 38"/>
          <p:cNvSpPr/>
          <p:nvPr/>
        </p:nvSpPr>
        <p:spPr>
          <a:xfrm>
            <a:off x="6403800" y="4114800"/>
            <a:ext cx="5054632" cy="254000"/>
          </a:xfrm>
          <a:prstGeom prst="roundRect">
            <a:avLst>
              <a:gd name="adj" fmla="val 3609"/>
            </a:avLst>
          </a:prstGeom>
          <a:solidFill>
            <a:srgbClr val="F5F6F8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6530483" y="4140200"/>
            <a:ext cx="57798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Profile</a:t>
            </a:r>
            <a:endParaRPr lang="en-US" sz="1197" dirty="0"/>
          </a:p>
        </p:txBody>
      </p:sp>
      <p:sp>
        <p:nvSpPr>
          <p:cNvPr id="43" name="Text 40"/>
          <p:cNvSpPr txBox="1"/>
          <p:nvPr/>
        </p:nvSpPr>
        <p:spPr>
          <a:xfrm>
            <a:off x="9710214" y="4140200"/>
            <a:ext cx="162153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Retail owner, 710 FICO</a:t>
            </a:r>
            <a:endParaRPr lang="en-US" sz="1197" dirty="0"/>
          </a:p>
        </p:txBody>
      </p:sp>
      <p:sp>
        <p:nvSpPr>
          <p:cNvPr id="44" name="Shape 41"/>
          <p:cNvSpPr/>
          <p:nvPr/>
        </p:nvSpPr>
        <p:spPr>
          <a:xfrm>
            <a:off x="6403800" y="4445000"/>
            <a:ext cx="5054632" cy="254000"/>
          </a:xfrm>
          <a:prstGeom prst="roundRect">
            <a:avLst>
              <a:gd name="adj" fmla="val 3609"/>
            </a:avLst>
          </a:prstGeom>
          <a:solidFill>
            <a:srgbClr val="F5F6F8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6530483" y="4470400"/>
            <a:ext cx="74742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BS income</a:t>
            </a:r>
            <a:endParaRPr lang="en-US" sz="1197" dirty="0"/>
          </a:p>
        </p:txBody>
      </p:sp>
      <p:sp>
        <p:nvSpPr>
          <p:cNvPr id="46" name="Text 43"/>
          <p:cNvSpPr txBox="1"/>
          <p:nvPr/>
        </p:nvSpPr>
        <p:spPr>
          <a:xfrm>
            <a:off x="9171813" y="4470400"/>
            <a:ext cx="215993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$15,000/mo · liabilities $6,100</a:t>
            </a:r>
            <a:endParaRPr lang="en-US" sz="1197" dirty="0"/>
          </a:p>
        </p:txBody>
      </p:sp>
      <p:sp>
        <p:nvSpPr>
          <p:cNvPr id="47" name="Shape 44"/>
          <p:cNvSpPr/>
          <p:nvPr/>
        </p:nvSpPr>
        <p:spPr>
          <a:xfrm>
            <a:off x="6403800" y="4775200"/>
            <a:ext cx="5054632" cy="254000"/>
          </a:xfrm>
          <a:prstGeom prst="roundRect">
            <a:avLst>
              <a:gd name="adj" fmla="val 3609"/>
            </a:avLst>
          </a:prstGeom>
          <a:solidFill>
            <a:srgbClr val="F5F6F8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6530483" y="4800600"/>
            <a:ext cx="57798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Assets</a:t>
            </a:r>
            <a:endParaRPr lang="en-US" sz="1197" dirty="0"/>
          </a:p>
        </p:txBody>
      </p:sp>
      <p:sp>
        <p:nvSpPr>
          <p:cNvPr id="49" name="Text 46"/>
          <p:cNvSpPr txBox="1"/>
          <p:nvPr/>
        </p:nvSpPr>
        <p:spPr>
          <a:xfrm>
            <a:off x="8829770" y="4800600"/>
            <a:ext cx="250197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$600K × 90% = $540K ÷ 84 = $6,429</a:t>
            </a:r>
            <a:endParaRPr lang="en-US" sz="1197" dirty="0"/>
          </a:p>
        </p:txBody>
      </p:sp>
      <p:sp>
        <p:nvSpPr>
          <p:cNvPr id="50" name="Shape 47"/>
          <p:cNvSpPr/>
          <p:nvPr/>
        </p:nvSpPr>
        <p:spPr>
          <a:xfrm>
            <a:off x="6403800" y="5105400"/>
            <a:ext cx="5054632" cy="330200"/>
          </a:xfrm>
          <a:prstGeom prst="roundRect">
            <a:avLst>
              <a:gd name="adj" fmla="val 2776"/>
            </a:avLst>
          </a:prstGeom>
          <a:solidFill>
            <a:srgbClr val="E1F0EE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6530483" y="5168900"/>
            <a:ext cx="45922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Total</a:t>
            </a:r>
            <a:endParaRPr lang="en-US" sz="1197" dirty="0"/>
          </a:p>
        </p:txBody>
      </p:sp>
      <p:sp>
        <p:nvSpPr>
          <p:cNvPr id="52" name="Text 49"/>
          <p:cNvSpPr txBox="1"/>
          <p:nvPr/>
        </p:nvSpPr>
        <p:spPr>
          <a:xfrm>
            <a:off x="9993666" y="5156200"/>
            <a:ext cx="133808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$21,429/mo</a:t>
            </a:r>
            <a:endParaRPr lang="en-US" sz="1496" dirty="0"/>
          </a:p>
        </p:txBody>
      </p:sp>
      <p:sp>
        <p:nvSpPr>
          <p:cNvPr id="53" name="Shape 50"/>
          <p:cNvSpPr/>
          <p:nvPr/>
        </p:nvSpPr>
        <p:spPr>
          <a:xfrm>
            <a:off x="506730" y="5759450"/>
            <a:ext cx="11148060" cy="463550"/>
          </a:xfrm>
          <a:prstGeom prst="roundRect">
            <a:avLst>
              <a:gd name="adj" fmla="val 1345"/>
            </a:avLst>
          </a:prstGeom>
          <a:solidFill>
            <a:srgbClr val="1F1A17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709422" y="5861050"/>
            <a:ext cx="428186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 depletion is your DTI rescue layer.</a:t>
            </a:r>
            <a:endParaRPr lang="en-US" sz="1795" dirty="0"/>
          </a:p>
        </p:txBody>
      </p:sp>
      <p:sp>
        <p:nvSpPr>
          <p:cNvPr id="55" name="Text 52"/>
          <p:cNvSpPr txBox="1"/>
          <p:nvPr/>
        </p:nvSpPr>
        <p:spPr>
          <a:xfrm>
            <a:off x="7341251" y="5918200"/>
            <a:ext cx="411084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Confirm mix &amp; match specifics with the MLB scenario desk.</a:t>
            </a:r>
            <a:endParaRPr lang="en-US" sz="1197" dirty="0"/>
          </a:p>
        </p:txBody>
      </p:sp>
      <p:sp>
        <p:nvSpPr>
          <p:cNvPr id="56" name="Text 53"/>
          <p:cNvSpPr txBox="1"/>
          <p:nvPr/>
        </p:nvSpPr>
        <p:spPr>
          <a:xfrm>
            <a:off x="506730" y="63500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Guideline (prelim) 10/13/26</a:t>
            </a:r>
            <a:endParaRPr lang="en-US" sz="11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Entity Vesting + Prepayment Penalty: The Closer Features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1009650"/>
            <a:ext cx="5472684" cy="4248150"/>
          </a:xfrm>
          <a:prstGeom prst="roundRect">
            <a:avLst>
              <a:gd name="adj" fmla="val 299"/>
            </a:avLst>
          </a:prstGeom>
          <a:solidFill>
            <a:srgbClr val="1F1A1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60095" y="1263650"/>
            <a:ext cx="4965954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94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Close in the LLC</a:t>
            </a:r>
            <a:endParaRPr lang="en-US" sz="2394" dirty="0"/>
          </a:p>
        </p:txBody>
      </p:sp>
      <p:sp>
        <p:nvSpPr>
          <p:cNvPr id="5" name="Text 3"/>
          <p:cNvSpPr txBox="1"/>
          <p:nvPr/>
        </p:nvSpPr>
        <p:spPr>
          <a:xfrm>
            <a:off x="760095" y="1899245"/>
            <a:ext cx="4965954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Business-purpose investment loans — </a:t>
            </a:r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 and</a:t>
            </a:r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Alt/Full Doc</a:t>
            </a:r>
            <a:endParaRPr lang="en-US" sz="1496" dirty="0"/>
          </a:p>
        </p:txBody>
      </p:sp>
      <p:sp>
        <p:nvSpPr>
          <p:cNvPr id="6" name="Text 4"/>
          <p:cNvSpPr txBox="1"/>
          <p:nvPr/>
        </p:nvSpPr>
        <p:spPr>
          <a:xfrm>
            <a:off x="760095" y="2754015"/>
            <a:ext cx="4965954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LLC applies with </a:t>
            </a:r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personal guaranty</a:t>
            </a:r>
            <a:endParaRPr lang="en-US" sz="1496" dirty="0"/>
          </a:p>
        </p:txBody>
      </p:sp>
      <p:sp>
        <p:nvSpPr>
          <p:cNvPr id="7" name="Text 5"/>
          <p:cNvSpPr txBox="1"/>
          <p:nvPr/>
        </p:nvSpPr>
        <p:spPr>
          <a:xfrm>
            <a:off x="760095" y="3346748"/>
            <a:ext cx="4965954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All owners over 25% apply; max 4 individual members, no</a:t>
            </a:r>
            <a:pPr algn="l" indent="0" marL="0">
              <a:buNone/>
            </a:pPr>
            <a:r>
              <a:rPr lang="en-US" sz="1496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entity or trust members</a:t>
            </a:r>
            <a:endParaRPr lang="en-US" sz="1496" dirty="0"/>
          </a:p>
        </p:txBody>
      </p:sp>
      <p:sp>
        <p:nvSpPr>
          <p:cNvPr id="8" name="Text 6"/>
          <p:cNvSpPr txBox="1"/>
          <p:nvPr/>
        </p:nvSpPr>
        <p:spPr>
          <a:xfrm>
            <a:off x="760095" y="4201517"/>
            <a:ext cx="4965954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Business-purpose occupancy affidavit</a:t>
            </a:r>
            <a:endParaRPr lang="en-US" sz="1496" dirty="0"/>
          </a:p>
        </p:txBody>
      </p:sp>
      <p:sp>
        <p:nvSpPr>
          <p:cNvPr id="9" name="Text 7"/>
          <p:cNvSpPr txBox="1"/>
          <p:nvPr/>
        </p:nvSpPr>
        <p:spPr>
          <a:xfrm>
            <a:off x="760095" y="4794250"/>
            <a:ext cx="4965954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C9C4B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Docs: operating agreement or articles, EIN, good standing</a:t>
            </a:r>
            <a:endParaRPr lang="en-US" sz="1197" dirty="0"/>
          </a:p>
        </p:txBody>
      </p:sp>
      <p:sp>
        <p:nvSpPr>
          <p:cNvPr id="10" name="Shape 8"/>
          <p:cNvSpPr/>
          <p:nvPr/>
        </p:nvSpPr>
        <p:spPr>
          <a:xfrm>
            <a:off x="6182106" y="1009650"/>
            <a:ext cx="5472684" cy="4248150"/>
          </a:xfrm>
          <a:prstGeom prst="roundRect">
            <a:avLst>
              <a:gd name="adj" fmla="val 299"/>
            </a:avLst>
          </a:prstGeom>
          <a:solidFill>
            <a:srgbClr val="E1F0EE"/>
          </a:solidFill>
          <a:ln w="19002">
            <a:solidFill>
              <a:srgbClr val="0F766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54473" y="1282700"/>
            <a:ext cx="4927949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94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Prepayment penalty</a:t>
            </a:r>
            <a:endParaRPr lang="en-US" sz="2394" dirty="0"/>
          </a:p>
        </p:txBody>
      </p:sp>
      <p:sp>
        <p:nvSpPr>
          <p:cNvPr id="12" name="Text 10"/>
          <p:cNvSpPr txBox="1"/>
          <p:nvPr/>
        </p:nvSpPr>
        <p:spPr>
          <a:xfrm>
            <a:off x="6454473" y="1868785"/>
            <a:ext cx="4927949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Investment only — prohibited on primary &amp; second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home</a:t>
            </a:r>
            <a:endParaRPr lang="en-US" sz="1496" dirty="0"/>
          </a:p>
        </p:txBody>
      </p:sp>
      <p:sp>
        <p:nvSpPr>
          <p:cNvPr id="13" name="Text 11"/>
          <p:cNvSpPr txBox="1"/>
          <p:nvPr/>
        </p:nvSpPr>
        <p:spPr>
          <a:xfrm>
            <a:off x="6454473" y="2673945"/>
            <a:ext cx="4927949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Required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where not restricted</a:t>
            </a:r>
            <a:endParaRPr lang="en-US" sz="1496" dirty="0"/>
          </a:p>
        </p:txBody>
      </p:sp>
      <p:sp>
        <p:nvSpPr>
          <p:cNvPr id="14" name="Text 12"/>
          <p:cNvSpPr txBox="1"/>
          <p:nvPr/>
        </p:nvSpPr>
        <p:spPr>
          <a:xfrm>
            <a:off x="6454473" y="3217267"/>
            <a:ext cx="4927949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Structures: 5% or 3% flat · 6 months interest on prepaid &gt;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20% · Step 5-4-3-2-1</a:t>
            </a:r>
            <a:endParaRPr lang="en-US" sz="1496" dirty="0"/>
          </a:p>
        </p:txBody>
      </p:sp>
      <p:sp>
        <p:nvSpPr>
          <p:cNvPr id="15" name="Text 13"/>
          <p:cNvSpPr txBox="1"/>
          <p:nvPr/>
        </p:nvSpPr>
        <p:spPr>
          <a:xfrm>
            <a:off x="6454473" y="4022427"/>
            <a:ext cx="4927949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Terms 1–5 years</a:t>
            </a:r>
            <a:endParaRPr lang="en-US" sz="1496" dirty="0"/>
          </a:p>
        </p:txBody>
      </p:sp>
      <p:sp>
        <p:nvSpPr>
          <p:cNvPr id="16" name="Text 14"/>
          <p:cNvSpPr txBox="1"/>
          <p:nvPr/>
        </p:nvSpPr>
        <p:spPr>
          <a:xfrm>
            <a:off x="6454473" y="4565650"/>
            <a:ext cx="4927949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State restrictions: AK, DC, IL, KS, MD, MI, MN, MS, NC, NJ, NM, OH, PA,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VA, WA, WI</a:t>
            </a:r>
            <a:endParaRPr lang="en-US" sz="1197" dirty="0"/>
          </a:p>
        </p:txBody>
      </p:sp>
      <p:sp>
        <p:nvSpPr>
          <p:cNvPr id="17" name="Shape 15"/>
          <p:cNvSpPr/>
          <p:nvPr/>
        </p:nvSpPr>
        <p:spPr>
          <a:xfrm>
            <a:off x="506730" y="5435600"/>
            <a:ext cx="11148060" cy="685800"/>
          </a:xfrm>
          <a:prstGeom prst="roundRect">
            <a:avLst>
              <a:gd name="adj" fmla="val 909"/>
            </a:avLst>
          </a:prstGeom>
          <a:solidFill>
            <a:srgbClr val="E860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643705" y="5588000"/>
            <a:ext cx="8874109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94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Entity vesting AND a prepayment penalty — on the same loan.</a:t>
            </a:r>
            <a:endParaRPr lang="en-US" sz="2394" dirty="0"/>
          </a:p>
        </p:txBody>
      </p:sp>
      <p:sp>
        <p:nvSpPr>
          <p:cNvPr id="19" name="Text 17"/>
          <p:cNvSpPr txBox="1"/>
          <p:nvPr/>
        </p:nvSpPr>
        <p:spPr>
          <a:xfrm>
            <a:off x="506730" y="62992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Guideline (prelim) 10/13/26, §2.16, §3.6.3, Exhibit I; MLB Core Matrices</a:t>
            </a:r>
            <a:endParaRPr lang="en-US" sz="11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Know the Matrix Before the Conversation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1009650"/>
            <a:ext cx="7626287" cy="5111750"/>
          </a:xfrm>
          <a:prstGeom prst="roundRect">
            <a:avLst>
              <a:gd name="adj" fmla="val 178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509897" y="1012825"/>
            <a:ext cx="7619952" cy="510480"/>
          </a:xfrm>
          <a:prstGeom prst="rect">
            <a:avLst/>
          </a:prstGeom>
          <a:solidFill>
            <a:srgbClr val="1F1A17"/>
          </a:solidFill>
          <a:ln/>
        </p:spPr>
      </p:sp>
      <p:sp>
        <p:nvSpPr>
          <p:cNvPr id="5" name="Shape 3"/>
          <p:cNvSpPr/>
          <p:nvPr/>
        </p:nvSpPr>
        <p:spPr>
          <a:xfrm>
            <a:off x="509897" y="1012825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65083" y="1153716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FICO</a:t>
            </a:r>
            <a:endParaRPr lang="en-US" sz="1496" dirty="0"/>
          </a:p>
        </p:txBody>
      </p:sp>
      <p:sp>
        <p:nvSpPr>
          <p:cNvPr id="7" name="Shape 5"/>
          <p:cNvSpPr/>
          <p:nvPr/>
        </p:nvSpPr>
        <p:spPr>
          <a:xfrm>
            <a:off x="1712490" y="1012825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867676" y="1153716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Max loan</a:t>
            </a:r>
            <a:endParaRPr lang="en-US" sz="1496" dirty="0"/>
          </a:p>
        </p:txBody>
      </p:sp>
      <p:sp>
        <p:nvSpPr>
          <p:cNvPr id="9" name="Shape 7"/>
          <p:cNvSpPr/>
          <p:nvPr/>
        </p:nvSpPr>
        <p:spPr>
          <a:xfrm>
            <a:off x="3467142" y="1012825"/>
            <a:ext cx="1823634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622328" y="1153716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Purchase</a:t>
            </a:r>
            <a:endParaRPr lang="en-US" sz="1496" dirty="0"/>
          </a:p>
        </p:txBody>
      </p:sp>
      <p:sp>
        <p:nvSpPr>
          <p:cNvPr id="11" name="Shape 9"/>
          <p:cNvSpPr/>
          <p:nvPr/>
        </p:nvSpPr>
        <p:spPr>
          <a:xfrm>
            <a:off x="5290776" y="1012825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45962" y="1153716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R/T</a:t>
            </a:r>
            <a:endParaRPr lang="en-US" sz="1496" dirty="0"/>
          </a:p>
        </p:txBody>
      </p:sp>
      <p:sp>
        <p:nvSpPr>
          <p:cNvPr id="13" name="Shape 11"/>
          <p:cNvSpPr/>
          <p:nvPr/>
        </p:nvSpPr>
        <p:spPr>
          <a:xfrm>
            <a:off x="6306017" y="1012825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61203" y="1153716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Cash-out</a:t>
            </a:r>
            <a:endParaRPr lang="en-US" sz="1496" dirty="0"/>
          </a:p>
        </p:txBody>
      </p:sp>
      <p:sp>
        <p:nvSpPr>
          <p:cNvPr id="15" name="Shape 13"/>
          <p:cNvSpPr/>
          <p:nvPr/>
        </p:nvSpPr>
        <p:spPr>
          <a:xfrm>
            <a:off x="509897" y="1523305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65083" y="1664196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760</a:t>
            </a:r>
            <a:endParaRPr lang="en-US" sz="1496" dirty="0"/>
          </a:p>
        </p:txBody>
      </p:sp>
      <p:sp>
        <p:nvSpPr>
          <p:cNvPr id="17" name="Shape 15"/>
          <p:cNvSpPr/>
          <p:nvPr/>
        </p:nvSpPr>
        <p:spPr>
          <a:xfrm>
            <a:off x="1712490" y="1523305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867676" y="1664196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$2.0M</a:t>
            </a:r>
            <a:endParaRPr lang="en-US" sz="1496" dirty="0"/>
          </a:p>
        </p:txBody>
      </p:sp>
      <p:sp>
        <p:nvSpPr>
          <p:cNvPr id="19" name="Shape 17"/>
          <p:cNvSpPr/>
          <p:nvPr/>
        </p:nvSpPr>
        <p:spPr>
          <a:xfrm>
            <a:off x="3467142" y="1523305"/>
            <a:ext cx="1823634" cy="510480"/>
          </a:xfrm>
          <a:prstGeom prst="rect">
            <a:avLst/>
          </a:prstGeom>
          <a:solidFill>
            <a:srgbClr val="FCE9D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622328" y="1664196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85%</a:t>
            </a:r>
            <a:endParaRPr lang="en-US" sz="1496" dirty="0"/>
          </a:p>
        </p:txBody>
      </p:sp>
      <p:sp>
        <p:nvSpPr>
          <p:cNvPr id="21" name="Shape 19"/>
          <p:cNvSpPr/>
          <p:nvPr/>
        </p:nvSpPr>
        <p:spPr>
          <a:xfrm>
            <a:off x="5290776" y="1523305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45962" y="1664196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85%</a:t>
            </a:r>
            <a:endParaRPr lang="en-US" sz="1496" dirty="0"/>
          </a:p>
        </p:txBody>
      </p:sp>
      <p:sp>
        <p:nvSpPr>
          <p:cNvPr id="23" name="Shape 21"/>
          <p:cNvSpPr/>
          <p:nvPr/>
        </p:nvSpPr>
        <p:spPr>
          <a:xfrm>
            <a:off x="6306017" y="1523305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61203" y="1664196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25" name="Shape 23"/>
          <p:cNvSpPr/>
          <p:nvPr/>
        </p:nvSpPr>
        <p:spPr>
          <a:xfrm>
            <a:off x="509897" y="2033786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65083" y="2174677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760</a:t>
            </a:r>
            <a:endParaRPr lang="en-US" sz="1496" dirty="0"/>
          </a:p>
        </p:txBody>
      </p:sp>
      <p:sp>
        <p:nvSpPr>
          <p:cNvPr id="27" name="Shape 25"/>
          <p:cNvSpPr/>
          <p:nvPr/>
        </p:nvSpPr>
        <p:spPr>
          <a:xfrm>
            <a:off x="1712490" y="2033786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867676" y="2174677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$3.5M</a:t>
            </a:r>
            <a:endParaRPr lang="en-US" sz="1496" dirty="0"/>
          </a:p>
        </p:txBody>
      </p:sp>
      <p:sp>
        <p:nvSpPr>
          <p:cNvPr id="29" name="Shape 27"/>
          <p:cNvSpPr/>
          <p:nvPr/>
        </p:nvSpPr>
        <p:spPr>
          <a:xfrm>
            <a:off x="3467142" y="2033786"/>
            <a:ext cx="1823634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622328" y="2174677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496" dirty="0"/>
          </a:p>
        </p:txBody>
      </p:sp>
      <p:sp>
        <p:nvSpPr>
          <p:cNvPr id="31" name="Shape 29"/>
          <p:cNvSpPr/>
          <p:nvPr/>
        </p:nvSpPr>
        <p:spPr>
          <a:xfrm>
            <a:off x="5290776" y="2033786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445962" y="2174677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496" dirty="0"/>
          </a:p>
        </p:txBody>
      </p:sp>
      <p:sp>
        <p:nvSpPr>
          <p:cNvPr id="33" name="Shape 31"/>
          <p:cNvSpPr/>
          <p:nvPr/>
        </p:nvSpPr>
        <p:spPr>
          <a:xfrm>
            <a:off x="6306017" y="2033786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61203" y="2174677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70%</a:t>
            </a:r>
            <a:endParaRPr lang="en-US" sz="1496" dirty="0"/>
          </a:p>
        </p:txBody>
      </p:sp>
      <p:sp>
        <p:nvSpPr>
          <p:cNvPr id="35" name="Shape 33"/>
          <p:cNvSpPr/>
          <p:nvPr/>
        </p:nvSpPr>
        <p:spPr>
          <a:xfrm>
            <a:off x="509897" y="2544266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65083" y="2685157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740</a:t>
            </a:r>
            <a:endParaRPr lang="en-US" sz="1496" dirty="0"/>
          </a:p>
        </p:txBody>
      </p:sp>
      <p:sp>
        <p:nvSpPr>
          <p:cNvPr id="37" name="Shape 35"/>
          <p:cNvSpPr/>
          <p:nvPr/>
        </p:nvSpPr>
        <p:spPr>
          <a:xfrm>
            <a:off x="1712490" y="2544266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1867676" y="2685157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$2.0M</a:t>
            </a:r>
            <a:endParaRPr lang="en-US" sz="1496" dirty="0"/>
          </a:p>
        </p:txBody>
      </p:sp>
      <p:sp>
        <p:nvSpPr>
          <p:cNvPr id="39" name="Shape 37"/>
          <p:cNvSpPr/>
          <p:nvPr/>
        </p:nvSpPr>
        <p:spPr>
          <a:xfrm>
            <a:off x="3467142" y="2544266"/>
            <a:ext cx="1823634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622328" y="2685157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41" name="Shape 39"/>
          <p:cNvSpPr/>
          <p:nvPr/>
        </p:nvSpPr>
        <p:spPr>
          <a:xfrm>
            <a:off x="5290776" y="2544266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5445962" y="2685157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43" name="Shape 41"/>
          <p:cNvSpPr/>
          <p:nvPr/>
        </p:nvSpPr>
        <p:spPr>
          <a:xfrm>
            <a:off x="6306017" y="2544266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461203" y="2685157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45" name="Shape 43"/>
          <p:cNvSpPr/>
          <p:nvPr/>
        </p:nvSpPr>
        <p:spPr>
          <a:xfrm>
            <a:off x="509897" y="3054747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665083" y="3195638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740</a:t>
            </a:r>
            <a:endParaRPr lang="en-US" sz="1496" dirty="0"/>
          </a:p>
        </p:txBody>
      </p:sp>
      <p:sp>
        <p:nvSpPr>
          <p:cNvPr id="47" name="Shape 45"/>
          <p:cNvSpPr/>
          <p:nvPr/>
        </p:nvSpPr>
        <p:spPr>
          <a:xfrm>
            <a:off x="1712490" y="3054747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1867676" y="3195638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$3.5M</a:t>
            </a:r>
            <a:endParaRPr lang="en-US" sz="1496" dirty="0"/>
          </a:p>
        </p:txBody>
      </p:sp>
      <p:sp>
        <p:nvSpPr>
          <p:cNvPr id="49" name="Shape 47"/>
          <p:cNvSpPr/>
          <p:nvPr/>
        </p:nvSpPr>
        <p:spPr>
          <a:xfrm>
            <a:off x="3467142" y="3054747"/>
            <a:ext cx="1823634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3622328" y="3195638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496" dirty="0"/>
          </a:p>
        </p:txBody>
      </p:sp>
      <p:sp>
        <p:nvSpPr>
          <p:cNvPr id="51" name="Shape 49"/>
          <p:cNvSpPr/>
          <p:nvPr/>
        </p:nvSpPr>
        <p:spPr>
          <a:xfrm>
            <a:off x="5290776" y="3054747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5445962" y="3195638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496" dirty="0"/>
          </a:p>
        </p:txBody>
      </p:sp>
      <p:sp>
        <p:nvSpPr>
          <p:cNvPr id="53" name="Shape 51"/>
          <p:cNvSpPr/>
          <p:nvPr/>
        </p:nvSpPr>
        <p:spPr>
          <a:xfrm>
            <a:off x="6306017" y="3054747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6461203" y="3195638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70%</a:t>
            </a:r>
            <a:endParaRPr lang="en-US" sz="1496" dirty="0"/>
          </a:p>
        </p:txBody>
      </p:sp>
      <p:sp>
        <p:nvSpPr>
          <p:cNvPr id="55" name="Shape 53"/>
          <p:cNvSpPr/>
          <p:nvPr/>
        </p:nvSpPr>
        <p:spPr>
          <a:xfrm>
            <a:off x="509897" y="3565227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665083" y="3706118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720</a:t>
            </a:r>
            <a:endParaRPr lang="en-US" sz="1496" dirty="0"/>
          </a:p>
        </p:txBody>
      </p:sp>
      <p:sp>
        <p:nvSpPr>
          <p:cNvPr id="57" name="Shape 55"/>
          <p:cNvSpPr/>
          <p:nvPr/>
        </p:nvSpPr>
        <p:spPr>
          <a:xfrm>
            <a:off x="1712490" y="3565227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1867676" y="3706118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$2.0M</a:t>
            </a:r>
            <a:endParaRPr lang="en-US" sz="1496" dirty="0"/>
          </a:p>
        </p:txBody>
      </p:sp>
      <p:sp>
        <p:nvSpPr>
          <p:cNvPr id="59" name="Shape 57"/>
          <p:cNvSpPr/>
          <p:nvPr/>
        </p:nvSpPr>
        <p:spPr>
          <a:xfrm>
            <a:off x="3467142" y="3565227"/>
            <a:ext cx="1823634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3622328" y="3706118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61" name="Shape 59"/>
          <p:cNvSpPr/>
          <p:nvPr/>
        </p:nvSpPr>
        <p:spPr>
          <a:xfrm>
            <a:off x="5290776" y="3565227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5445962" y="3706118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63" name="Shape 61"/>
          <p:cNvSpPr/>
          <p:nvPr/>
        </p:nvSpPr>
        <p:spPr>
          <a:xfrm>
            <a:off x="6306017" y="3565227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6461203" y="3706118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65" name="Shape 63"/>
          <p:cNvSpPr/>
          <p:nvPr/>
        </p:nvSpPr>
        <p:spPr>
          <a:xfrm>
            <a:off x="509897" y="4075708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665083" y="4216598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700</a:t>
            </a:r>
            <a:endParaRPr lang="en-US" sz="1496" dirty="0"/>
          </a:p>
        </p:txBody>
      </p:sp>
      <p:sp>
        <p:nvSpPr>
          <p:cNvPr id="67" name="Shape 65"/>
          <p:cNvSpPr/>
          <p:nvPr/>
        </p:nvSpPr>
        <p:spPr>
          <a:xfrm>
            <a:off x="1712490" y="4075708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68" name="Text 66"/>
          <p:cNvSpPr txBox="1"/>
          <p:nvPr/>
        </p:nvSpPr>
        <p:spPr>
          <a:xfrm>
            <a:off x="1867676" y="4216598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$1.5M</a:t>
            </a:r>
            <a:endParaRPr lang="en-US" sz="1496" dirty="0"/>
          </a:p>
        </p:txBody>
      </p:sp>
      <p:sp>
        <p:nvSpPr>
          <p:cNvPr id="69" name="Shape 67"/>
          <p:cNvSpPr/>
          <p:nvPr/>
        </p:nvSpPr>
        <p:spPr>
          <a:xfrm>
            <a:off x="3467142" y="4075708"/>
            <a:ext cx="1823634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622328" y="4216598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71" name="Shape 69"/>
          <p:cNvSpPr/>
          <p:nvPr/>
        </p:nvSpPr>
        <p:spPr>
          <a:xfrm>
            <a:off x="5290776" y="4075708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72" name="Text 70"/>
          <p:cNvSpPr txBox="1"/>
          <p:nvPr/>
        </p:nvSpPr>
        <p:spPr>
          <a:xfrm>
            <a:off x="5445962" y="4216598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73" name="Shape 71"/>
          <p:cNvSpPr/>
          <p:nvPr/>
        </p:nvSpPr>
        <p:spPr>
          <a:xfrm>
            <a:off x="6306017" y="4075708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74" name="Text 72"/>
          <p:cNvSpPr txBox="1"/>
          <p:nvPr/>
        </p:nvSpPr>
        <p:spPr>
          <a:xfrm>
            <a:off x="6461203" y="4216598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</a:t>
            </a:r>
            <a:endParaRPr lang="en-US" sz="1496" dirty="0"/>
          </a:p>
        </p:txBody>
      </p:sp>
      <p:sp>
        <p:nvSpPr>
          <p:cNvPr id="75" name="Shape 73"/>
          <p:cNvSpPr/>
          <p:nvPr/>
        </p:nvSpPr>
        <p:spPr>
          <a:xfrm>
            <a:off x="509897" y="4586188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76" name="Text 74"/>
          <p:cNvSpPr txBox="1"/>
          <p:nvPr/>
        </p:nvSpPr>
        <p:spPr>
          <a:xfrm>
            <a:off x="665083" y="4727079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680</a:t>
            </a:r>
            <a:endParaRPr lang="en-US" sz="1496" dirty="0"/>
          </a:p>
        </p:txBody>
      </p:sp>
      <p:sp>
        <p:nvSpPr>
          <p:cNvPr id="77" name="Shape 75"/>
          <p:cNvSpPr/>
          <p:nvPr/>
        </p:nvSpPr>
        <p:spPr>
          <a:xfrm>
            <a:off x="1712490" y="4586188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78" name="Text 76"/>
          <p:cNvSpPr txBox="1"/>
          <p:nvPr/>
        </p:nvSpPr>
        <p:spPr>
          <a:xfrm>
            <a:off x="1867676" y="4727079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$2.0M</a:t>
            </a:r>
            <a:endParaRPr lang="en-US" sz="1496" dirty="0"/>
          </a:p>
        </p:txBody>
      </p:sp>
      <p:sp>
        <p:nvSpPr>
          <p:cNvPr id="79" name="Shape 77"/>
          <p:cNvSpPr/>
          <p:nvPr/>
        </p:nvSpPr>
        <p:spPr>
          <a:xfrm>
            <a:off x="3467142" y="4586188"/>
            <a:ext cx="1823634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80" name="Text 78"/>
          <p:cNvSpPr txBox="1"/>
          <p:nvPr/>
        </p:nvSpPr>
        <p:spPr>
          <a:xfrm>
            <a:off x="3622328" y="4727079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496" dirty="0"/>
          </a:p>
        </p:txBody>
      </p:sp>
      <p:sp>
        <p:nvSpPr>
          <p:cNvPr id="81" name="Shape 79"/>
          <p:cNvSpPr/>
          <p:nvPr/>
        </p:nvSpPr>
        <p:spPr>
          <a:xfrm>
            <a:off x="5290776" y="4586188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82" name="Text 80"/>
          <p:cNvSpPr txBox="1"/>
          <p:nvPr/>
        </p:nvSpPr>
        <p:spPr>
          <a:xfrm>
            <a:off x="5445962" y="4727079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496" dirty="0"/>
          </a:p>
        </p:txBody>
      </p:sp>
      <p:sp>
        <p:nvSpPr>
          <p:cNvPr id="83" name="Shape 81"/>
          <p:cNvSpPr/>
          <p:nvPr/>
        </p:nvSpPr>
        <p:spPr>
          <a:xfrm>
            <a:off x="6306017" y="4586188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84" name="Text 82"/>
          <p:cNvSpPr txBox="1"/>
          <p:nvPr/>
        </p:nvSpPr>
        <p:spPr>
          <a:xfrm>
            <a:off x="6461203" y="4727079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70%</a:t>
            </a:r>
            <a:endParaRPr lang="en-US" sz="1496" dirty="0"/>
          </a:p>
        </p:txBody>
      </p:sp>
      <p:sp>
        <p:nvSpPr>
          <p:cNvPr id="85" name="Shape 83"/>
          <p:cNvSpPr/>
          <p:nvPr/>
        </p:nvSpPr>
        <p:spPr>
          <a:xfrm>
            <a:off x="509897" y="5096669"/>
            <a:ext cx="1202593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86" name="Text 84"/>
          <p:cNvSpPr txBox="1"/>
          <p:nvPr/>
        </p:nvSpPr>
        <p:spPr>
          <a:xfrm>
            <a:off x="665083" y="5237559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660</a:t>
            </a:r>
            <a:endParaRPr lang="en-US" sz="1496" dirty="0"/>
          </a:p>
        </p:txBody>
      </p:sp>
      <p:sp>
        <p:nvSpPr>
          <p:cNvPr id="87" name="Shape 85"/>
          <p:cNvSpPr/>
          <p:nvPr/>
        </p:nvSpPr>
        <p:spPr>
          <a:xfrm>
            <a:off x="1712490" y="5096669"/>
            <a:ext cx="175465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88" name="Text 86"/>
          <p:cNvSpPr txBox="1"/>
          <p:nvPr/>
        </p:nvSpPr>
        <p:spPr>
          <a:xfrm>
            <a:off x="1867676" y="5237559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$1.0M</a:t>
            </a:r>
            <a:endParaRPr lang="en-US" sz="1496" dirty="0"/>
          </a:p>
        </p:txBody>
      </p:sp>
      <p:sp>
        <p:nvSpPr>
          <p:cNvPr id="89" name="Shape 87"/>
          <p:cNvSpPr/>
          <p:nvPr/>
        </p:nvSpPr>
        <p:spPr>
          <a:xfrm>
            <a:off x="3467142" y="5096669"/>
            <a:ext cx="1823634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90" name="Text 88"/>
          <p:cNvSpPr txBox="1"/>
          <p:nvPr/>
        </p:nvSpPr>
        <p:spPr>
          <a:xfrm>
            <a:off x="3622328" y="5237559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496" dirty="0"/>
          </a:p>
        </p:txBody>
      </p:sp>
      <p:sp>
        <p:nvSpPr>
          <p:cNvPr id="91" name="Shape 89"/>
          <p:cNvSpPr/>
          <p:nvPr/>
        </p:nvSpPr>
        <p:spPr>
          <a:xfrm>
            <a:off x="5290776" y="5096669"/>
            <a:ext cx="1015241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92" name="Text 90"/>
          <p:cNvSpPr txBox="1"/>
          <p:nvPr/>
        </p:nvSpPr>
        <p:spPr>
          <a:xfrm>
            <a:off x="5445962" y="5237559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75%</a:t>
            </a:r>
            <a:endParaRPr lang="en-US" sz="1496" dirty="0"/>
          </a:p>
        </p:txBody>
      </p:sp>
      <p:sp>
        <p:nvSpPr>
          <p:cNvPr id="93" name="Shape 91"/>
          <p:cNvSpPr/>
          <p:nvPr/>
        </p:nvSpPr>
        <p:spPr>
          <a:xfrm>
            <a:off x="6306017" y="5096669"/>
            <a:ext cx="1823832" cy="51048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94" name="Text 92"/>
          <p:cNvSpPr txBox="1"/>
          <p:nvPr/>
        </p:nvSpPr>
        <p:spPr>
          <a:xfrm>
            <a:off x="6461203" y="5237559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65%</a:t>
            </a:r>
            <a:endParaRPr lang="en-US" sz="1496" dirty="0"/>
          </a:p>
        </p:txBody>
      </p:sp>
      <p:sp>
        <p:nvSpPr>
          <p:cNvPr id="95" name="Shape 93"/>
          <p:cNvSpPr/>
          <p:nvPr/>
        </p:nvSpPr>
        <p:spPr>
          <a:xfrm>
            <a:off x="509897" y="5607149"/>
            <a:ext cx="1202593" cy="51107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96" name="Text 94"/>
          <p:cNvSpPr txBox="1"/>
          <p:nvPr/>
        </p:nvSpPr>
        <p:spPr>
          <a:xfrm>
            <a:off x="665083" y="5748338"/>
            <a:ext cx="8922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660</a:t>
            </a:r>
            <a:endParaRPr lang="en-US" sz="1496" dirty="0"/>
          </a:p>
        </p:txBody>
      </p:sp>
      <p:sp>
        <p:nvSpPr>
          <p:cNvPr id="97" name="Shape 95"/>
          <p:cNvSpPr/>
          <p:nvPr/>
        </p:nvSpPr>
        <p:spPr>
          <a:xfrm>
            <a:off x="1712490" y="5607149"/>
            <a:ext cx="1754652" cy="51107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98" name="Text 96"/>
          <p:cNvSpPr txBox="1"/>
          <p:nvPr/>
        </p:nvSpPr>
        <p:spPr>
          <a:xfrm>
            <a:off x="1867676" y="5748338"/>
            <a:ext cx="144427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$1.5M</a:t>
            </a:r>
            <a:endParaRPr lang="en-US" sz="1496" dirty="0"/>
          </a:p>
        </p:txBody>
      </p:sp>
      <p:sp>
        <p:nvSpPr>
          <p:cNvPr id="99" name="Shape 97"/>
          <p:cNvSpPr/>
          <p:nvPr/>
        </p:nvSpPr>
        <p:spPr>
          <a:xfrm>
            <a:off x="3467142" y="5607149"/>
            <a:ext cx="1823634" cy="51107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00" name="Text 98"/>
          <p:cNvSpPr txBox="1"/>
          <p:nvPr/>
        </p:nvSpPr>
        <p:spPr>
          <a:xfrm>
            <a:off x="3622328" y="5748338"/>
            <a:ext cx="1513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70%</a:t>
            </a:r>
            <a:endParaRPr lang="en-US" sz="1496" dirty="0"/>
          </a:p>
        </p:txBody>
      </p:sp>
      <p:sp>
        <p:nvSpPr>
          <p:cNvPr id="101" name="Shape 99"/>
          <p:cNvSpPr/>
          <p:nvPr/>
        </p:nvSpPr>
        <p:spPr>
          <a:xfrm>
            <a:off x="5290776" y="5607149"/>
            <a:ext cx="1015241" cy="51107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02" name="Text 100"/>
          <p:cNvSpPr txBox="1"/>
          <p:nvPr/>
        </p:nvSpPr>
        <p:spPr>
          <a:xfrm>
            <a:off x="5445962" y="5748338"/>
            <a:ext cx="7048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70%</a:t>
            </a:r>
            <a:endParaRPr lang="en-US" sz="1496" dirty="0"/>
          </a:p>
        </p:txBody>
      </p:sp>
      <p:sp>
        <p:nvSpPr>
          <p:cNvPr id="103" name="Shape 101"/>
          <p:cNvSpPr/>
          <p:nvPr/>
        </p:nvSpPr>
        <p:spPr>
          <a:xfrm>
            <a:off x="6306017" y="5607149"/>
            <a:ext cx="1823832" cy="51107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04" name="Text 102"/>
          <p:cNvSpPr txBox="1"/>
          <p:nvPr/>
        </p:nvSpPr>
        <p:spPr>
          <a:xfrm>
            <a:off x="6461203" y="5748338"/>
            <a:ext cx="151346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60%</a:t>
            </a:r>
            <a:endParaRPr lang="en-US" sz="1496" dirty="0"/>
          </a:p>
        </p:txBody>
      </p:sp>
      <p:sp>
        <p:nvSpPr>
          <p:cNvPr id="105" name="Shape 103"/>
          <p:cNvSpPr/>
          <p:nvPr/>
        </p:nvSpPr>
        <p:spPr>
          <a:xfrm>
            <a:off x="8386382" y="1430338"/>
            <a:ext cx="3268409" cy="1041400"/>
          </a:xfrm>
          <a:prstGeom prst="roundRect">
            <a:avLst>
              <a:gd name="adj" fmla="val 2042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106" name="Text 104"/>
          <p:cNvSpPr txBox="1"/>
          <p:nvPr/>
        </p:nvSpPr>
        <p:spPr>
          <a:xfrm>
            <a:off x="8544735" y="1589088"/>
            <a:ext cx="2951702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Property types</a:t>
            </a:r>
            <a:endParaRPr lang="en-US" sz="1795" dirty="0"/>
          </a:p>
        </p:txBody>
      </p:sp>
      <p:sp>
        <p:nvSpPr>
          <p:cNvPr id="107" name="Text 105"/>
          <p:cNvSpPr txBox="1"/>
          <p:nvPr/>
        </p:nvSpPr>
        <p:spPr>
          <a:xfrm>
            <a:off x="8544735" y="1893887"/>
            <a:ext cx="2951702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SFR, PUD, 2–4 units, warrantable &amp; non-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warrantable condos</a:t>
            </a:r>
            <a:endParaRPr lang="en-US" sz="1197" dirty="0"/>
          </a:p>
        </p:txBody>
      </p:sp>
      <p:sp>
        <p:nvSpPr>
          <p:cNvPr id="108" name="Shape 106"/>
          <p:cNvSpPr/>
          <p:nvPr/>
        </p:nvSpPr>
        <p:spPr>
          <a:xfrm>
            <a:off x="8386382" y="3044825"/>
            <a:ext cx="3268409" cy="1250950"/>
          </a:xfrm>
          <a:prstGeom prst="roundRect">
            <a:avLst>
              <a:gd name="adj" fmla="val 1700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109" name="Text 107"/>
          <p:cNvSpPr txBox="1"/>
          <p:nvPr/>
        </p:nvSpPr>
        <p:spPr>
          <a:xfrm>
            <a:off x="8544735" y="3203575"/>
            <a:ext cx="2951702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Cash-out</a:t>
            </a:r>
            <a:endParaRPr lang="en-US" sz="1795" dirty="0"/>
          </a:p>
        </p:txBody>
      </p:sp>
      <p:sp>
        <p:nvSpPr>
          <p:cNvPr id="110" name="Text 108"/>
          <p:cNvSpPr txBox="1"/>
          <p:nvPr/>
        </p:nvSpPr>
        <p:spPr>
          <a:xfrm>
            <a:off x="8544735" y="3508375"/>
            <a:ext cx="2951702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 months seasoning · ≤60% LTV unlimited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cash · &gt;60%: $1M max or unlimited with 18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months reserves · condo max 75%</a:t>
            </a:r>
            <a:endParaRPr lang="en-US" sz="1197" dirty="0"/>
          </a:p>
        </p:txBody>
      </p:sp>
      <p:sp>
        <p:nvSpPr>
          <p:cNvPr id="111" name="Shape 109"/>
          <p:cNvSpPr/>
          <p:nvPr/>
        </p:nvSpPr>
        <p:spPr>
          <a:xfrm>
            <a:off x="8386382" y="4868863"/>
            <a:ext cx="3268409" cy="831850"/>
          </a:xfrm>
          <a:prstGeom prst="roundRect">
            <a:avLst>
              <a:gd name="adj" fmla="val 2556"/>
            </a:avLst>
          </a:prstGeom>
          <a:solidFill>
            <a:srgbClr val="FFFFFF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112" name="Text 110"/>
          <p:cNvSpPr txBox="1"/>
          <p:nvPr/>
        </p:nvSpPr>
        <p:spPr>
          <a:xfrm>
            <a:off x="8544735" y="5027613"/>
            <a:ext cx="2951702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Exposure</a:t>
            </a:r>
            <a:endParaRPr lang="en-US" sz="1795" dirty="0"/>
          </a:p>
        </p:txBody>
      </p:sp>
      <p:sp>
        <p:nvSpPr>
          <p:cNvPr id="113" name="Text 111"/>
          <p:cNvSpPr txBox="1"/>
          <p:nvPr/>
        </p:nvSpPr>
        <p:spPr>
          <a:xfrm>
            <a:off x="8544735" y="5332413"/>
            <a:ext cx="2951702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$5M or 10 loans per borrower</a:t>
            </a:r>
            <a:endParaRPr lang="en-US" sz="1197" dirty="0"/>
          </a:p>
        </p:txBody>
      </p:sp>
      <p:sp>
        <p:nvSpPr>
          <p:cNvPr id="114" name="Text 112"/>
          <p:cNvSpPr txBox="1"/>
          <p:nvPr/>
        </p:nvSpPr>
        <p:spPr>
          <a:xfrm>
            <a:off x="506730" y="62992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Alt/Full Doc Matrix 8/1/26 (investment occupancy, selected tiers)</a:t>
            </a:r>
            <a:endParaRPr lang="en-US" sz="11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Set Expectations Before You Submit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984250"/>
            <a:ext cx="6597585" cy="4468813"/>
          </a:xfrm>
          <a:prstGeom prst="roundRect">
            <a:avLst>
              <a:gd name="adj" fmla="val 236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66429" y="1633538"/>
            <a:ext cx="607818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94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Credit &amp; eligibility</a:t>
            </a:r>
            <a:endParaRPr lang="en-US" sz="2394" dirty="0"/>
          </a:p>
        </p:txBody>
      </p:sp>
      <p:sp>
        <p:nvSpPr>
          <p:cNvPr id="5" name="Text 3"/>
          <p:cNvSpPr txBox="1"/>
          <p:nvPr/>
        </p:nvSpPr>
        <p:spPr>
          <a:xfrm>
            <a:off x="766429" y="2327275"/>
            <a:ext cx="6078187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Ineligible: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ITIN, foreign nationals, DACA</a:t>
            </a:r>
            <a:endParaRPr lang="en-US" sz="1496" dirty="0"/>
          </a:p>
        </p:txBody>
      </p:sp>
      <p:sp>
        <p:nvSpPr>
          <p:cNvPr id="6" name="Text 4"/>
          <p:cNvSpPr txBox="1"/>
          <p:nvPr/>
        </p:nvSpPr>
        <p:spPr>
          <a:xfrm>
            <a:off x="766429" y="2978150"/>
            <a:ext cx="6078187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700 FICO: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P&amp;L Only and under 2 yrs self-employed (70% max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investment)</a:t>
            </a:r>
            <a:endParaRPr lang="en-US" sz="1496" dirty="0"/>
          </a:p>
        </p:txBody>
      </p:sp>
      <p:sp>
        <p:nvSpPr>
          <p:cNvPr id="7" name="Text 5"/>
          <p:cNvSpPr txBox="1"/>
          <p:nvPr/>
        </p:nvSpPr>
        <p:spPr>
          <a:xfrm>
            <a:off x="766429" y="3890962"/>
            <a:ext cx="6078187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First-time homebuyers: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not eligible for investment</a:t>
            </a:r>
            <a:endParaRPr lang="en-US" sz="1496" dirty="0"/>
          </a:p>
        </p:txBody>
      </p:sp>
      <p:sp>
        <p:nvSpPr>
          <p:cNvPr id="8" name="Text 6"/>
          <p:cNvSpPr txBox="1"/>
          <p:nvPr/>
        </p:nvSpPr>
        <p:spPr>
          <a:xfrm>
            <a:off x="766429" y="4541838"/>
            <a:ext cx="6078187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 Depletion:</a:t>
            </a:r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uses lowest borrower score</a:t>
            </a:r>
            <a:endParaRPr lang="en-US" sz="1496" dirty="0"/>
          </a:p>
        </p:txBody>
      </p:sp>
      <p:sp>
        <p:nvSpPr>
          <p:cNvPr id="9" name="Text 7"/>
          <p:cNvSpPr txBox="1"/>
          <p:nvPr/>
        </p:nvSpPr>
        <p:spPr>
          <a:xfrm>
            <a:off x="7256334" y="984250"/>
            <a:ext cx="4398456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Reserves</a:t>
            </a:r>
            <a:endParaRPr lang="en-US" sz="1795" dirty="0"/>
          </a:p>
        </p:txBody>
      </p:sp>
      <p:sp>
        <p:nvSpPr>
          <p:cNvPr id="10" name="Shape 8"/>
          <p:cNvSpPr/>
          <p:nvPr/>
        </p:nvSpPr>
        <p:spPr>
          <a:xfrm>
            <a:off x="7259501" y="1266825"/>
            <a:ext cx="4392122" cy="260350"/>
          </a:xfrm>
          <a:prstGeom prst="rect">
            <a:avLst/>
          </a:prstGeom>
          <a:solidFill>
            <a:srgbClr val="1F1A17"/>
          </a:solidFill>
          <a:ln/>
        </p:spPr>
      </p:sp>
      <p:sp>
        <p:nvSpPr>
          <p:cNvPr id="11" name="Shape 9"/>
          <p:cNvSpPr/>
          <p:nvPr/>
        </p:nvSpPr>
        <p:spPr>
          <a:xfrm>
            <a:off x="7259501" y="1266825"/>
            <a:ext cx="2856393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51346" y="1295400"/>
            <a:ext cx="267270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Loan amount</a:t>
            </a:r>
            <a:endParaRPr lang="en-US" sz="1197" dirty="0"/>
          </a:p>
        </p:txBody>
      </p:sp>
      <p:sp>
        <p:nvSpPr>
          <p:cNvPr id="13" name="Shape 11"/>
          <p:cNvSpPr/>
          <p:nvPr/>
        </p:nvSpPr>
        <p:spPr>
          <a:xfrm>
            <a:off x="10115895" y="1266825"/>
            <a:ext cx="1535728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207739" y="1295400"/>
            <a:ext cx="135203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PITIA</a:t>
            </a:r>
            <a:endParaRPr lang="en-US" sz="1197" dirty="0"/>
          </a:p>
        </p:txBody>
      </p:sp>
      <p:sp>
        <p:nvSpPr>
          <p:cNvPr id="15" name="Shape 13"/>
          <p:cNvSpPr/>
          <p:nvPr/>
        </p:nvSpPr>
        <p:spPr>
          <a:xfrm>
            <a:off x="7259501" y="1527175"/>
            <a:ext cx="2856393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51346" y="1555750"/>
            <a:ext cx="267270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≤ $500K</a:t>
            </a:r>
            <a:endParaRPr lang="en-US" sz="1197" dirty="0"/>
          </a:p>
        </p:txBody>
      </p:sp>
      <p:sp>
        <p:nvSpPr>
          <p:cNvPr id="17" name="Shape 15"/>
          <p:cNvSpPr/>
          <p:nvPr/>
        </p:nvSpPr>
        <p:spPr>
          <a:xfrm>
            <a:off x="10115895" y="1527175"/>
            <a:ext cx="1535728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0207739" y="1555750"/>
            <a:ext cx="135203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3 mo</a:t>
            </a:r>
            <a:endParaRPr lang="en-US" sz="1197" dirty="0"/>
          </a:p>
        </p:txBody>
      </p:sp>
      <p:sp>
        <p:nvSpPr>
          <p:cNvPr id="19" name="Shape 17"/>
          <p:cNvSpPr/>
          <p:nvPr/>
        </p:nvSpPr>
        <p:spPr>
          <a:xfrm>
            <a:off x="7259501" y="1787525"/>
            <a:ext cx="2856393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51346" y="1816100"/>
            <a:ext cx="267270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$500K–$1.5M</a:t>
            </a:r>
            <a:endParaRPr lang="en-US" sz="1197" dirty="0"/>
          </a:p>
        </p:txBody>
      </p:sp>
      <p:sp>
        <p:nvSpPr>
          <p:cNvPr id="21" name="Shape 19"/>
          <p:cNvSpPr/>
          <p:nvPr/>
        </p:nvSpPr>
        <p:spPr>
          <a:xfrm>
            <a:off x="10115895" y="1787525"/>
            <a:ext cx="1535728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10207739" y="1816100"/>
            <a:ext cx="135203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6 mo</a:t>
            </a:r>
            <a:endParaRPr lang="en-US" sz="1197" dirty="0"/>
          </a:p>
        </p:txBody>
      </p:sp>
      <p:sp>
        <p:nvSpPr>
          <p:cNvPr id="23" name="Shape 21"/>
          <p:cNvSpPr/>
          <p:nvPr/>
        </p:nvSpPr>
        <p:spPr>
          <a:xfrm>
            <a:off x="7259501" y="2047875"/>
            <a:ext cx="2856393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351346" y="2076450"/>
            <a:ext cx="267270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$1.5M–$2.5M</a:t>
            </a:r>
            <a:endParaRPr lang="en-US" sz="1197" dirty="0"/>
          </a:p>
        </p:txBody>
      </p:sp>
      <p:sp>
        <p:nvSpPr>
          <p:cNvPr id="25" name="Shape 23"/>
          <p:cNvSpPr/>
          <p:nvPr/>
        </p:nvSpPr>
        <p:spPr>
          <a:xfrm>
            <a:off x="10115895" y="2047875"/>
            <a:ext cx="1535728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0207739" y="2076450"/>
            <a:ext cx="135203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9 mo</a:t>
            </a:r>
            <a:endParaRPr lang="en-US" sz="1197" dirty="0"/>
          </a:p>
        </p:txBody>
      </p:sp>
      <p:sp>
        <p:nvSpPr>
          <p:cNvPr id="27" name="Shape 25"/>
          <p:cNvSpPr/>
          <p:nvPr/>
        </p:nvSpPr>
        <p:spPr>
          <a:xfrm>
            <a:off x="7259501" y="2308225"/>
            <a:ext cx="2856393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7351346" y="2336800"/>
            <a:ext cx="267270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$2.5M–$3.0M</a:t>
            </a:r>
            <a:endParaRPr lang="en-US" sz="1197" dirty="0"/>
          </a:p>
        </p:txBody>
      </p:sp>
      <p:sp>
        <p:nvSpPr>
          <p:cNvPr id="29" name="Shape 27"/>
          <p:cNvSpPr/>
          <p:nvPr/>
        </p:nvSpPr>
        <p:spPr>
          <a:xfrm>
            <a:off x="10115895" y="2308225"/>
            <a:ext cx="1535728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207739" y="2336800"/>
            <a:ext cx="135203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12 mo</a:t>
            </a:r>
            <a:endParaRPr lang="en-US" sz="1197" dirty="0"/>
          </a:p>
        </p:txBody>
      </p:sp>
      <p:sp>
        <p:nvSpPr>
          <p:cNvPr id="31" name="Text 29"/>
          <p:cNvSpPr txBox="1"/>
          <p:nvPr/>
        </p:nvSpPr>
        <p:spPr>
          <a:xfrm>
            <a:off x="7256334" y="2597150"/>
            <a:ext cx="439845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Not required when Asset Depletion is sole income; cash-out</a:t>
            </a:r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may count</a:t>
            </a:r>
            <a:endParaRPr lang="en-US" sz="1197" dirty="0"/>
          </a:p>
        </p:txBody>
      </p:sp>
      <p:sp>
        <p:nvSpPr>
          <p:cNvPr id="32" name="Text 30"/>
          <p:cNvSpPr txBox="1"/>
          <p:nvPr/>
        </p:nvSpPr>
        <p:spPr>
          <a:xfrm>
            <a:off x="7256334" y="4100513"/>
            <a:ext cx="4398456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Housing events</a:t>
            </a:r>
            <a:endParaRPr lang="en-US" sz="1795" dirty="0"/>
          </a:p>
        </p:txBody>
      </p:sp>
      <p:sp>
        <p:nvSpPr>
          <p:cNvPr id="33" name="Shape 31"/>
          <p:cNvSpPr/>
          <p:nvPr/>
        </p:nvSpPr>
        <p:spPr>
          <a:xfrm>
            <a:off x="7259501" y="4408488"/>
            <a:ext cx="4392122" cy="260350"/>
          </a:xfrm>
          <a:prstGeom prst="rect">
            <a:avLst/>
          </a:prstGeom>
          <a:solidFill>
            <a:srgbClr val="1F1A17"/>
          </a:solidFill>
          <a:ln/>
        </p:spPr>
      </p:sp>
      <p:sp>
        <p:nvSpPr>
          <p:cNvPr id="34" name="Shape 32"/>
          <p:cNvSpPr/>
          <p:nvPr/>
        </p:nvSpPr>
        <p:spPr>
          <a:xfrm>
            <a:off x="7259501" y="4408488"/>
            <a:ext cx="1560471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351346" y="4437063"/>
            <a:ext cx="137678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Seasoning</a:t>
            </a:r>
            <a:endParaRPr lang="en-US" sz="1197" dirty="0"/>
          </a:p>
        </p:txBody>
      </p:sp>
      <p:sp>
        <p:nvSpPr>
          <p:cNvPr id="36" name="Shape 34"/>
          <p:cNvSpPr/>
          <p:nvPr/>
        </p:nvSpPr>
        <p:spPr>
          <a:xfrm>
            <a:off x="8819972" y="4408488"/>
            <a:ext cx="2831651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911817" y="4437063"/>
            <a:ext cx="264796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Max LTV / C-O / Loan</a:t>
            </a:r>
            <a:endParaRPr lang="en-US" sz="1197" dirty="0"/>
          </a:p>
        </p:txBody>
      </p:sp>
      <p:sp>
        <p:nvSpPr>
          <p:cNvPr id="38" name="Shape 36"/>
          <p:cNvSpPr/>
          <p:nvPr/>
        </p:nvSpPr>
        <p:spPr>
          <a:xfrm>
            <a:off x="7259501" y="4668838"/>
            <a:ext cx="1560471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7351346" y="4697413"/>
            <a:ext cx="137678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48 mo</a:t>
            </a:r>
            <a:endParaRPr lang="en-US" sz="1197" dirty="0"/>
          </a:p>
        </p:txBody>
      </p:sp>
      <p:sp>
        <p:nvSpPr>
          <p:cNvPr id="40" name="Shape 38"/>
          <p:cNvSpPr/>
          <p:nvPr/>
        </p:nvSpPr>
        <p:spPr>
          <a:xfrm>
            <a:off x="8819972" y="4668838"/>
            <a:ext cx="2831651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8911817" y="4697413"/>
            <a:ext cx="264796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85% / 80% / $3.5M</a:t>
            </a:r>
            <a:endParaRPr lang="en-US" sz="1197" dirty="0"/>
          </a:p>
        </p:txBody>
      </p:sp>
      <p:sp>
        <p:nvSpPr>
          <p:cNvPr id="42" name="Shape 40"/>
          <p:cNvSpPr/>
          <p:nvPr/>
        </p:nvSpPr>
        <p:spPr>
          <a:xfrm>
            <a:off x="7259501" y="4929188"/>
            <a:ext cx="1560471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7351346" y="4957763"/>
            <a:ext cx="137678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36 mo</a:t>
            </a:r>
            <a:endParaRPr lang="en-US" sz="1197" dirty="0"/>
          </a:p>
        </p:txBody>
      </p:sp>
      <p:sp>
        <p:nvSpPr>
          <p:cNvPr id="44" name="Shape 42"/>
          <p:cNvSpPr/>
          <p:nvPr/>
        </p:nvSpPr>
        <p:spPr>
          <a:xfrm>
            <a:off x="8819972" y="4929188"/>
            <a:ext cx="2831651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911817" y="4957763"/>
            <a:ext cx="264796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80% / 75% / $3.0M</a:t>
            </a:r>
            <a:endParaRPr lang="en-US" sz="1197" dirty="0"/>
          </a:p>
        </p:txBody>
      </p:sp>
      <p:sp>
        <p:nvSpPr>
          <p:cNvPr id="46" name="Shape 44"/>
          <p:cNvSpPr/>
          <p:nvPr/>
        </p:nvSpPr>
        <p:spPr>
          <a:xfrm>
            <a:off x="7259501" y="5189538"/>
            <a:ext cx="1560471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7351346" y="5218113"/>
            <a:ext cx="137678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24 mo</a:t>
            </a:r>
            <a:endParaRPr lang="en-US" sz="1197" dirty="0"/>
          </a:p>
        </p:txBody>
      </p:sp>
      <p:sp>
        <p:nvSpPr>
          <p:cNvPr id="48" name="Shape 46"/>
          <p:cNvSpPr/>
          <p:nvPr/>
        </p:nvSpPr>
        <p:spPr>
          <a:xfrm>
            <a:off x="8819972" y="5189538"/>
            <a:ext cx="2831651" cy="26035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8911817" y="5218113"/>
            <a:ext cx="264796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97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70% / 70% / $2.0M</a:t>
            </a:r>
            <a:endParaRPr lang="en-US" sz="1197" dirty="0"/>
          </a:p>
        </p:txBody>
      </p:sp>
      <p:sp>
        <p:nvSpPr>
          <p:cNvPr id="50" name="Shape 48"/>
          <p:cNvSpPr/>
          <p:nvPr/>
        </p:nvSpPr>
        <p:spPr>
          <a:xfrm>
            <a:off x="506730" y="5605463"/>
            <a:ext cx="11148060" cy="541338"/>
          </a:xfrm>
          <a:prstGeom prst="roundRect">
            <a:avLst>
              <a:gd name="adj" fmla="val 1152"/>
            </a:avLst>
          </a:prstGeom>
          <a:solidFill>
            <a:srgbClr val="FCE9DF"/>
          </a:solidFill>
          <a:ln w="12668">
            <a:solidFill>
              <a:srgbClr val="E8601C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722090" y="5745163"/>
            <a:ext cx="10717340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DTI: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Max 50% · 55% with 680 FICO, 80% LTV, $3,500 residual, $2.5M max, 48 mo event seasoning (not P&amp;L Only FTHB)</a:t>
            </a:r>
            <a:endParaRPr lang="en-US" sz="1496" dirty="0"/>
          </a:p>
        </p:txBody>
      </p:sp>
      <p:sp>
        <p:nvSpPr>
          <p:cNvPr id="52" name="Text 50"/>
          <p:cNvSpPr txBox="1"/>
          <p:nvPr/>
        </p:nvSpPr>
        <p:spPr>
          <a:xfrm>
            <a:off x="506730" y="62992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Alt/Full Doc Matrix 8/1/26; MLB Guideline (prelim) 10/13/26</a:t>
            </a:r>
            <a:endParaRPr lang="en-US" sz="11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Which Doc Type Fits Your Borrower?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1009650"/>
            <a:ext cx="6476643" cy="816570"/>
          </a:xfrm>
          <a:prstGeom prst="roundRect">
            <a:avLst>
              <a:gd name="adj" fmla="val 1314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15756" y="1303635"/>
            <a:ext cx="297703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Strong W-2 or tax-return income?</a:t>
            </a:r>
            <a:endParaRPr lang="en-US" sz="1496" dirty="0"/>
          </a:p>
        </p:txBody>
      </p:sp>
      <p:sp>
        <p:nvSpPr>
          <p:cNvPr id="5" name="Text 3"/>
          <p:cNvSpPr txBox="1"/>
          <p:nvPr/>
        </p:nvSpPr>
        <p:spPr>
          <a:xfrm>
            <a:off x="7186065" y="1227435"/>
            <a:ext cx="475059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→</a:t>
            </a:r>
            <a:endParaRPr lang="en-US" sz="2993" dirty="0"/>
          </a:p>
        </p:txBody>
      </p:sp>
      <p:sp>
        <p:nvSpPr>
          <p:cNvPr id="6" name="Shape 4"/>
          <p:cNvSpPr/>
          <p:nvPr/>
        </p:nvSpPr>
        <p:spPr>
          <a:xfrm>
            <a:off x="7768804" y="1009650"/>
            <a:ext cx="3885986" cy="816570"/>
          </a:xfrm>
          <a:prstGeom prst="roundRect">
            <a:avLst>
              <a:gd name="adj" fmla="val 2190"/>
            </a:avLst>
          </a:prstGeom>
          <a:solidFill>
            <a:srgbClr val="0F766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274743" y="1290935"/>
            <a:ext cx="874109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95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Full Doc</a:t>
            </a:r>
            <a:endParaRPr lang="en-US" sz="1795" dirty="0"/>
          </a:p>
        </p:txBody>
      </p:sp>
      <p:sp>
        <p:nvSpPr>
          <p:cNvPr id="8" name="Shape 6"/>
          <p:cNvSpPr/>
          <p:nvPr/>
        </p:nvSpPr>
        <p:spPr>
          <a:xfrm>
            <a:off x="506730" y="1953220"/>
            <a:ext cx="6476643" cy="816670"/>
          </a:xfrm>
          <a:prstGeom prst="roundRect">
            <a:avLst>
              <a:gd name="adj" fmla="val 1314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5756" y="2247205"/>
            <a:ext cx="364212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Self-employed, returns show low income?</a:t>
            </a:r>
            <a:endParaRPr lang="en-US" sz="1496" dirty="0"/>
          </a:p>
        </p:txBody>
      </p:sp>
      <p:sp>
        <p:nvSpPr>
          <p:cNvPr id="10" name="Text 8"/>
          <p:cNvSpPr txBox="1"/>
          <p:nvPr/>
        </p:nvSpPr>
        <p:spPr>
          <a:xfrm>
            <a:off x="7186065" y="2171005"/>
            <a:ext cx="475059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→</a:t>
            </a:r>
            <a:endParaRPr lang="en-US" sz="2993" dirty="0"/>
          </a:p>
        </p:txBody>
      </p:sp>
      <p:sp>
        <p:nvSpPr>
          <p:cNvPr id="11" name="Shape 9"/>
          <p:cNvSpPr/>
          <p:nvPr/>
        </p:nvSpPr>
        <p:spPr>
          <a:xfrm>
            <a:off x="7768804" y="1953220"/>
            <a:ext cx="3885986" cy="816670"/>
          </a:xfrm>
          <a:prstGeom prst="roundRect">
            <a:avLst>
              <a:gd name="adj" fmla="val 2190"/>
            </a:avLst>
          </a:prstGeom>
          <a:solidFill>
            <a:srgbClr val="0F766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25970" y="2234505"/>
            <a:ext cx="2571655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95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Bank Statements 12/24</a:t>
            </a:r>
            <a:endParaRPr lang="en-US" sz="1795" dirty="0"/>
          </a:p>
        </p:txBody>
      </p:sp>
      <p:sp>
        <p:nvSpPr>
          <p:cNvPr id="13" name="Shape 11"/>
          <p:cNvSpPr/>
          <p:nvPr/>
        </p:nvSpPr>
        <p:spPr>
          <a:xfrm>
            <a:off x="506730" y="2896890"/>
            <a:ext cx="6476643" cy="816570"/>
          </a:xfrm>
          <a:prstGeom prst="roundRect">
            <a:avLst>
              <a:gd name="adj" fmla="val 1314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15756" y="3190875"/>
            <a:ext cx="366112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CPA/EA P&amp;L, 700+ FICO, 75% LTV or less?</a:t>
            </a:r>
            <a:endParaRPr lang="en-US" sz="1496" dirty="0"/>
          </a:p>
        </p:txBody>
      </p:sp>
      <p:sp>
        <p:nvSpPr>
          <p:cNvPr id="15" name="Text 13"/>
          <p:cNvSpPr txBox="1"/>
          <p:nvPr/>
        </p:nvSpPr>
        <p:spPr>
          <a:xfrm>
            <a:off x="7186065" y="3114675"/>
            <a:ext cx="475059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→</a:t>
            </a:r>
            <a:endParaRPr lang="en-US" sz="2993" dirty="0"/>
          </a:p>
        </p:txBody>
      </p:sp>
      <p:sp>
        <p:nvSpPr>
          <p:cNvPr id="16" name="Shape 14"/>
          <p:cNvSpPr/>
          <p:nvPr/>
        </p:nvSpPr>
        <p:spPr>
          <a:xfrm>
            <a:off x="7768804" y="2896890"/>
            <a:ext cx="3885986" cy="816570"/>
          </a:xfrm>
          <a:prstGeom prst="roundRect">
            <a:avLst>
              <a:gd name="adj" fmla="val 2190"/>
            </a:avLst>
          </a:prstGeom>
          <a:solidFill>
            <a:srgbClr val="0F766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205067" y="3178175"/>
            <a:ext cx="101346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95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P&amp;L Only</a:t>
            </a:r>
            <a:endParaRPr lang="en-US" sz="1795" dirty="0"/>
          </a:p>
        </p:txBody>
      </p:sp>
      <p:sp>
        <p:nvSpPr>
          <p:cNvPr id="18" name="Shape 16"/>
          <p:cNvSpPr/>
          <p:nvPr/>
        </p:nvSpPr>
        <p:spPr>
          <a:xfrm>
            <a:off x="506730" y="3840460"/>
            <a:ext cx="6476643" cy="816670"/>
          </a:xfrm>
          <a:prstGeom prst="roundRect">
            <a:avLst>
              <a:gd name="adj" fmla="val 1314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15756" y="4134445"/>
            <a:ext cx="264133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Big liquid assets, little income?</a:t>
            </a:r>
            <a:endParaRPr lang="en-US" sz="1496" dirty="0"/>
          </a:p>
        </p:txBody>
      </p:sp>
      <p:sp>
        <p:nvSpPr>
          <p:cNvPr id="20" name="Text 18"/>
          <p:cNvSpPr txBox="1"/>
          <p:nvPr/>
        </p:nvSpPr>
        <p:spPr>
          <a:xfrm>
            <a:off x="7186065" y="4058245"/>
            <a:ext cx="475059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→</a:t>
            </a:r>
            <a:endParaRPr lang="en-US" sz="2993" dirty="0"/>
          </a:p>
        </p:txBody>
      </p:sp>
      <p:sp>
        <p:nvSpPr>
          <p:cNvPr id="21" name="Shape 19"/>
          <p:cNvSpPr/>
          <p:nvPr/>
        </p:nvSpPr>
        <p:spPr>
          <a:xfrm>
            <a:off x="7768804" y="3840460"/>
            <a:ext cx="3885986" cy="816670"/>
          </a:xfrm>
          <a:prstGeom prst="roundRect">
            <a:avLst>
              <a:gd name="adj" fmla="val 2190"/>
            </a:avLst>
          </a:prstGeom>
          <a:solidFill>
            <a:srgbClr val="0F766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840855" y="4121745"/>
            <a:ext cx="1741884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95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 Depletion</a:t>
            </a:r>
            <a:endParaRPr lang="en-US" sz="1795" dirty="0"/>
          </a:p>
        </p:txBody>
      </p:sp>
      <p:sp>
        <p:nvSpPr>
          <p:cNvPr id="23" name="Shape 21"/>
          <p:cNvSpPr/>
          <p:nvPr/>
        </p:nvSpPr>
        <p:spPr>
          <a:xfrm>
            <a:off x="506730" y="4784130"/>
            <a:ext cx="6476643" cy="816570"/>
          </a:xfrm>
          <a:prstGeom prst="roundRect">
            <a:avLst>
              <a:gd name="adj" fmla="val 1314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15756" y="5078115"/>
            <a:ext cx="311639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Rent covers payment, DSCR 0.75+?</a:t>
            </a:r>
            <a:endParaRPr lang="en-US" sz="1496" dirty="0"/>
          </a:p>
        </p:txBody>
      </p:sp>
      <p:sp>
        <p:nvSpPr>
          <p:cNvPr id="25" name="Text 23"/>
          <p:cNvSpPr txBox="1"/>
          <p:nvPr/>
        </p:nvSpPr>
        <p:spPr>
          <a:xfrm>
            <a:off x="7186065" y="5001915"/>
            <a:ext cx="475059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→</a:t>
            </a:r>
            <a:endParaRPr lang="en-US" sz="2993" dirty="0"/>
          </a:p>
        </p:txBody>
      </p:sp>
      <p:sp>
        <p:nvSpPr>
          <p:cNvPr id="26" name="Shape 24"/>
          <p:cNvSpPr/>
          <p:nvPr/>
        </p:nvSpPr>
        <p:spPr>
          <a:xfrm>
            <a:off x="7768804" y="4784130"/>
            <a:ext cx="3885986" cy="816570"/>
          </a:xfrm>
          <a:prstGeom prst="roundRect">
            <a:avLst>
              <a:gd name="adj" fmla="val 2190"/>
            </a:avLst>
          </a:prstGeom>
          <a:solidFill>
            <a:srgbClr val="5A534D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307997" y="5065415"/>
            <a:ext cx="807601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95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</a:t>
            </a:r>
            <a:endParaRPr lang="en-US" sz="1795" dirty="0"/>
          </a:p>
        </p:txBody>
      </p:sp>
      <p:sp>
        <p:nvSpPr>
          <p:cNvPr id="28" name="Shape 26"/>
          <p:cNvSpPr/>
          <p:nvPr/>
        </p:nvSpPr>
        <p:spPr>
          <a:xfrm>
            <a:off x="506730" y="5778500"/>
            <a:ext cx="5472684" cy="723900"/>
          </a:xfrm>
          <a:prstGeom prst="roundRect">
            <a:avLst>
              <a:gd name="adj" fmla="val 1754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15756" y="5911850"/>
            <a:ext cx="5054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Always confirm: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FICO · LTV · loan amount · state · entity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needs</a:t>
            </a:r>
            <a:endParaRPr lang="en-US" sz="1496" dirty="0"/>
          </a:p>
        </p:txBody>
      </p:sp>
      <p:sp>
        <p:nvSpPr>
          <p:cNvPr id="30" name="Shape 28"/>
          <p:cNvSpPr/>
          <p:nvPr/>
        </p:nvSpPr>
        <p:spPr>
          <a:xfrm>
            <a:off x="6182106" y="5778500"/>
            <a:ext cx="5472684" cy="723900"/>
          </a:xfrm>
          <a:prstGeom prst="roundRect">
            <a:avLst>
              <a:gd name="adj" fmla="val 1754"/>
            </a:avLst>
          </a:prstGeom>
          <a:solidFill>
            <a:srgbClr val="1F1A17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384798" y="5911850"/>
            <a:ext cx="506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Non-QM hotline 516-549-0200 · mlbwholesale.com/non-</a:t>
            </a:r>
            <a:pPr algn="l" indent="0" marL="0">
              <a:buNone/>
            </a:pPr>
            <a:r>
              <a:rPr lang="en-US" sz="1496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qm · NMLS #1101220</a:t>
            </a:r>
            <a:endParaRPr lang="en-US" sz="14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Five Borrowers, Five Solutions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1009650"/>
            <a:ext cx="11148060" cy="5111750"/>
          </a:xfrm>
          <a:prstGeom prst="roundRect">
            <a:avLst>
              <a:gd name="adj" fmla="val 122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509897" y="1012825"/>
            <a:ext cx="11141726" cy="791170"/>
          </a:xfrm>
          <a:prstGeom prst="rect">
            <a:avLst/>
          </a:prstGeom>
          <a:solidFill>
            <a:srgbClr val="1F1A17"/>
          </a:solidFill>
          <a:ln/>
        </p:spPr>
      </p:sp>
      <p:sp>
        <p:nvSpPr>
          <p:cNvPr id="5" name="Shape 3"/>
          <p:cNvSpPr/>
          <p:nvPr/>
        </p:nvSpPr>
        <p:spPr>
          <a:xfrm>
            <a:off x="509897" y="1012825"/>
            <a:ext cx="2228325" cy="79117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65083" y="1192510"/>
            <a:ext cx="1917953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Borrower</a:t>
            </a:r>
            <a:endParaRPr lang="en-US" sz="1496" dirty="0"/>
          </a:p>
        </p:txBody>
      </p:sp>
      <p:sp>
        <p:nvSpPr>
          <p:cNvPr id="7" name="Shape 5"/>
          <p:cNvSpPr/>
          <p:nvPr/>
        </p:nvSpPr>
        <p:spPr>
          <a:xfrm>
            <a:off x="2738222" y="1012825"/>
            <a:ext cx="2963678" cy="79117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893409" y="1294110"/>
            <a:ext cx="265330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Income challenge</a:t>
            </a:r>
            <a:endParaRPr lang="en-US" sz="1496" dirty="0"/>
          </a:p>
        </p:txBody>
      </p:sp>
      <p:sp>
        <p:nvSpPr>
          <p:cNvPr id="9" name="Shape 7"/>
          <p:cNvSpPr/>
          <p:nvPr/>
        </p:nvSpPr>
        <p:spPr>
          <a:xfrm>
            <a:off x="5701900" y="1012825"/>
            <a:ext cx="2963678" cy="79117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857086" y="1294110"/>
            <a:ext cx="265330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 problem</a:t>
            </a:r>
            <a:endParaRPr lang="en-US" sz="1496" dirty="0"/>
          </a:p>
        </p:txBody>
      </p:sp>
      <p:sp>
        <p:nvSpPr>
          <p:cNvPr id="11" name="Shape 9"/>
          <p:cNvSpPr/>
          <p:nvPr/>
        </p:nvSpPr>
        <p:spPr>
          <a:xfrm>
            <a:off x="8665578" y="1012825"/>
            <a:ext cx="2986045" cy="791170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820764" y="1294110"/>
            <a:ext cx="267567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MLB solution</a:t>
            </a:r>
            <a:endParaRPr lang="en-US" sz="1496" dirty="0"/>
          </a:p>
        </p:txBody>
      </p:sp>
      <p:sp>
        <p:nvSpPr>
          <p:cNvPr id="13" name="Shape 11"/>
          <p:cNvSpPr/>
          <p:nvPr/>
        </p:nvSpPr>
        <p:spPr>
          <a:xfrm>
            <a:off x="509897" y="1803995"/>
            <a:ext cx="2228325" cy="48438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5083" y="1915220"/>
            <a:ext cx="191795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W-2 Investor</a:t>
            </a:r>
            <a:endParaRPr lang="en-US" sz="1496" dirty="0"/>
          </a:p>
        </p:txBody>
      </p:sp>
      <p:sp>
        <p:nvSpPr>
          <p:cNvPr id="15" name="Shape 13"/>
          <p:cNvSpPr/>
          <p:nvPr/>
        </p:nvSpPr>
        <p:spPr>
          <a:xfrm>
            <a:off x="2738222" y="1803995"/>
            <a:ext cx="2963678" cy="48438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893409" y="1915220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$220K W-2 salary</a:t>
            </a:r>
            <a:endParaRPr lang="en-US" sz="1496" dirty="0"/>
          </a:p>
        </p:txBody>
      </p:sp>
      <p:sp>
        <p:nvSpPr>
          <p:cNvPr id="17" name="Shape 15"/>
          <p:cNvSpPr/>
          <p:nvPr/>
        </p:nvSpPr>
        <p:spPr>
          <a:xfrm>
            <a:off x="5701900" y="1803995"/>
            <a:ext cx="2963678" cy="484386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57086" y="1915220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0.78 — capped at 75% LTV</a:t>
            </a:r>
            <a:endParaRPr lang="en-US" sz="1496" dirty="0"/>
          </a:p>
        </p:txBody>
      </p:sp>
      <p:sp>
        <p:nvSpPr>
          <p:cNvPr id="19" name="Shape 17"/>
          <p:cNvSpPr/>
          <p:nvPr/>
        </p:nvSpPr>
        <p:spPr>
          <a:xfrm>
            <a:off x="8665578" y="1803995"/>
            <a:ext cx="2986045" cy="484386"/>
          </a:xfrm>
          <a:prstGeom prst="rect">
            <a:avLst/>
          </a:prstGeom>
          <a:solidFill>
            <a:srgbClr val="E1F0EE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820764" y="1915220"/>
            <a:ext cx="267567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Full Doc at 80% LTV</a:t>
            </a:r>
            <a:endParaRPr lang="en-US" sz="1496" dirty="0"/>
          </a:p>
        </p:txBody>
      </p:sp>
      <p:sp>
        <p:nvSpPr>
          <p:cNvPr id="21" name="Shape 19"/>
          <p:cNvSpPr/>
          <p:nvPr/>
        </p:nvSpPr>
        <p:spPr>
          <a:xfrm>
            <a:off x="509897" y="2288381"/>
            <a:ext cx="2228325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65083" y="2505075"/>
            <a:ext cx="191795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Restaurant</a:t>
            </a:r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Owner</a:t>
            </a:r>
            <a:endParaRPr lang="en-US" sz="1496" dirty="0"/>
          </a:p>
        </p:txBody>
      </p:sp>
      <p:sp>
        <p:nvSpPr>
          <p:cNvPr id="23" name="Shape 21"/>
          <p:cNvSpPr/>
          <p:nvPr/>
        </p:nvSpPr>
        <p:spPr>
          <a:xfrm>
            <a:off x="2738222" y="2288381"/>
            <a:ext cx="2963678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2893409" y="2636044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Returns understate income</a:t>
            </a:r>
            <a:endParaRPr lang="en-US" sz="1496" dirty="0"/>
          </a:p>
        </p:txBody>
      </p:sp>
      <p:sp>
        <p:nvSpPr>
          <p:cNvPr id="25" name="Shape 23"/>
          <p:cNvSpPr/>
          <p:nvPr/>
        </p:nvSpPr>
        <p:spPr>
          <a:xfrm>
            <a:off x="5701900" y="2288381"/>
            <a:ext cx="2963678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857086" y="2636044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Single unit at 0.78</a:t>
            </a:r>
            <a:endParaRPr lang="en-US" sz="1496" dirty="0"/>
          </a:p>
        </p:txBody>
      </p:sp>
      <p:sp>
        <p:nvSpPr>
          <p:cNvPr id="27" name="Shape 25"/>
          <p:cNvSpPr/>
          <p:nvPr/>
        </p:nvSpPr>
        <p:spPr>
          <a:xfrm>
            <a:off x="8665578" y="2288381"/>
            <a:ext cx="2986045" cy="957362"/>
          </a:xfrm>
          <a:prstGeom prst="rect">
            <a:avLst/>
          </a:prstGeom>
          <a:solidFill>
            <a:srgbClr val="E1F0EE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820764" y="2505075"/>
            <a:ext cx="267567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24-mo bank statements, 50%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factor</a:t>
            </a:r>
            <a:endParaRPr lang="en-US" sz="1496" dirty="0"/>
          </a:p>
        </p:txBody>
      </p:sp>
      <p:sp>
        <p:nvSpPr>
          <p:cNvPr id="29" name="Shape 27"/>
          <p:cNvSpPr/>
          <p:nvPr/>
        </p:nvSpPr>
        <p:spPr>
          <a:xfrm>
            <a:off x="509897" y="3245743"/>
            <a:ext cx="2228325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65083" y="3462437"/>
            <a:ext cx="191795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Independent</a:t>
            </a:r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Consultant</a:t>
            </a:r>
            <a:endParaRPr lang="en-US" sz="1496" dirty="0"/>
          </a:p>
        </p:txBody>
      </p:sp>
      <p:sp>
        <p:nvSpPr>
          <p:cNvPr id="31" name="Shape 29"/>
          <p:cNvSpPr/>
          <p:nvPr/>
        </p:nvSpPr>
        <p:spPr>
          <a:xfrm>
            <a:off x="2738222" y="3245743"/>
            <a:ext cx="2963678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2893409" y="3593405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Self-employed, CPA P&amp;L</a:t>
            </a:r>
            <a:endParaRPr lang="en-US" sz="1496" dirty="0"/>
          </a:p>
        </p:txBody>
      </p:sp>
      <p:sp>
        <p:nvSpPr>
          <p:cNvPr id="33" name="Shape 31"/>
          <p:cNvSpPr/>
          <p:nvPr/>
        </p:nvSpPr>
        <p:spPr>
          <a:xfrm>
            <a:off x="5701900" y="3245743"/>
            <a:ext cx="2963678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57086" y="3593405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0.875 on rent</a:t>
            </a:r>
            <a:endParaRPr lang="en-US" sz="1496" dirty="0"/>
          </a:p>
        </p:txBody>
      </p:sp>
      <p:sp>
        <p:nvSpPr>
          <p:cNvPr id="35" name="Shape 33"/>
          <p:cNvSpPr/>
          <p:nvPr/>
        </p:nvSpPr>
        <p:spPr>
          <a:xfrm>
            <a:off x="8665578" y="3245743"/>
            <a:ext cx="2986045" cy="957362"/>
          </a:xfrm>
          <a:prstGeom prst="rect">
            <a:avLst/>
          </a:prstGeom>
          <a:solidFill>
            <a:srgbClr val="E1F0EE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820764" y="3593405"/>
            <a:ext cx="267567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P&amp;L Only, DTI ~15.6%</a:t>
            </a:r>
            <a:endParaRPr lang="en-US" sz="1496" dirty="0"/>
          </a:p>
        </p:txBody>
      </p:sp>
      <p:sp>
        <p:nvSpPr>
          <p:cNvPr id="37" name="Shape 35"/>
          <p:cNvSpPr/>
          <p:nvPr/>
        </p:nvSpPr>
        <p:spPr>
          <a:xfrm>
            <a:off x="509897" y="4203105"/>
            <a:ext cx="2228325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65083" y="4419798"/>
            <a:ext cx="191795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Retired Portfolio</a:t>
            </a:r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Investor</a:t>
            </a:r>
            <a:endParaRPr lang="en-US" sz="1496" dirty="0"/>
          </a:p>
        </p:txBody>
      </p:sp>
      <p:sp>
        <p:nvSpPr>
          <p:cNvPr id="39" name="Shape 37"/>
          <p:cNvSpPr/>
          <p:nvPr/>
        </p:nvSpPr>
        <p:spPr>
          <a:xfrm>
            <a:off x="2738222" y="4203105"/>
            <a:ext cx="2963678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2893409" y="4550767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 employment income</a:t>
            </a:r>
            <a:endParaRPr lang="en-US" sz="1496" dirty="0"/>
          </a:p>
        </p:txBody>
      </p:sp>
      <p:sp>
        <p:nvSpPr>
          <p:cNvPr id="41" name="Shape 39"/>
          <p:cNvSpPr/>
          <p:nvPr/>
        </p:nvSpPr>
        <p:spPr>
          <a:xfrm>
            <a:off x="5701900" y="4203105"/>
            <a:ext cx="2963678" cy="957362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5857086" y="4550767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0.87 on rent</a:t>
            </a:r>
            <a:endParaRPr lang="en-US" sz="1496" dirty="0"/>
          </a:p>
        </p:txBody>
      </p:sp>
      <p:sp>
        <p:nvSpPr>
          <p:cNvPr id="43" name="Shape 41"/>
          <p:cNvSpPr/>
          <p:nvPr/>
        </p:nvSpPr>
        <p:spPr>
          <a:xfrm>
            <a:off x="8665578" y="4203105"/>
            <a:ext cx="2986045" cy="957362"/>
          </a:xfrm>
          <a:prstGeom prst="rect">
            <a:avLst/>
          </a:prstGeom>
          <a:solidFill>
            <a:srgbClr val="E1F0EE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8820764" y="4419798"/>
            <a:ext cx="267567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Asset Depletion,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$22,381/mo</a:t>
            </a:r>
            <a:endParaRPr lang="en-US" sz="1496" dirty="0"/>
          </a:p>
        </p:txBody>
      </p:sp>
      <p:sp>
        <p:nvSpPr>
          <p:cNvPr id="45" name="Shape 43"/>
          <p:cNvSpPr/>
          <p:nvPr/>
        </p:nvSpPr>
        <p:spPr>
          <a:xfrm>
            <a:off x="509897" y="5160466"/>
            <a:ext cx="2228325" cy="957759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665083" y="5508327"/>
            <a:ext cx="191795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The Retail Owner</a:t>
            </a:r>
            <a:endParaRPr lang="en-US" sz="1496" dirty="0"/>
          </a:p>
        </p:txBody>
      </p:sp>
      <p:sp>
        <p:nvSpPr>
          <p:cNvPr id="47" name="Shape 45"/>
          <p:cNvSpPr/>
          <p:nvPr/>
        </p:nvSpPr>
        <p:spPr>
          <a:xfrm>
            <a:off x="2738222" y="5160466"/>
            <a:ext cx="2963678" cy="957759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2893409" y="5508327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DTI 40.7% on statements</a:t>
            </a:r>
            <a:endParaRPr lang="en-US" sz="1496" dirty="0"/>
          </a:p>
        </p:txBody>
      </p:sp>
      <p:sp>
        <p:nvSpPr>
          <p:cNvPr id="49" name="Shape 47"/>
          <p:cNvSpPr/>
          <p:nvPr/>
        </p:nvSpPr>
        <p:spPr>
          <a:xfrm>
            <a:off x="5701900" y="5160466"/>
            <a:ext cx="2963678" cy="957759"/>
          </a:xfrm>
          <a:prstGeom prst="rect">
            <a:avLst/>
          </a:prstGeom>
          <a:noFill/>
          <a:ln w="6334">
            <a:solidFill>
              <a:srgbClr val="E2DED9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5857086" y="5508327"/>
            <a:ext cx="2653306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N/A — DTI was the issue</a:t>
            </a:r>
            <a:endParaRPr lang="en-US" sz="1496" dirty="0"/>
          </a:p>
        </p:txBody>
      </p:sp>
      <p:sp>
        <p:nvSpPr>
          <p:cNvPr id="51" name="Shape 49"/>
          <p:cNvSpPr/>
          <p:nvPr/>
        </p:nvSpPr>
        <p:spPr>
          <a:xfrm>
            <a:off x="8665578" y="5160466"/>
            <a:ext cx="2986045" cy="957759"/>
          </a:xfrm>
          <a:prstGeom prst="rect">
            <a:avLst/>
          </a:prstGeom>
          <a:solidFill>
            <a:srgbClr val="E1F0EE"/>
          </a:solidFill>
          <a:ln w="6334">
            <a:solidFill>
              <a:srgbClr val="E2DED9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8820764" y="5377359"/>
            <a:ext cx="267567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BS + Asset Depletion, DTI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496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28.5%</a:t>
            </a:r>
            <a:endParaRPr lang="en-US" sz="1496" dirty="0"/>
          </a:p>
        </p:txBody>
      </p:sp>
      <p:sp>
        <p:nvSpPr>
          <p:cNvPr id="53" name="Text 51"/>
          <p:cNvSpPr txBox="1"/>
          <p:nvPr/>
        </p:nvSpPr>
        <p:spPr>
          <a:xfrm>
            <a:off x="506730" y="62992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111111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Illustrative scenarios from this session; parameters per MLB Core Alt/Full Doc Matrix 8/1/26</a:t>
            </a:r>
            <a:endParaRPr lang="en-US" sz="11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6730" y="355600"/>
            <a:ext cx="1114806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What Sets MLB's Program Apart</a:t>
            </a:r>
            <a:endParaRPr lang="en-US" sz="2993" dirty="0"/>
          </a:p>
        </p:txBody>
      </p:sp>
      <p:sp>
        <p:nvSpPr>
          <p:cNvPr id="3" name="Shape 1"/>
          <p:cNvSpPr/>
          <p:nvPr/>
        </p:nvSpPr>
        <p:spPr>
          <a:xfrm>
            <a:off x="506730" y="1009650"/>
            <a:ext cx="4337589" cy="5111750"/>
          </a:xfrm>
          <a:prstGeom prst="roundRect">
            <a:avLst>
              <a:gd name="adj" fmla="val 314"/>
            </a:avLst>
          </a:prstGeom>
          <a:solidFill>
            <a:srgbClr val="FFFFFF"/>
          </a:solidFill>
          <a:ln w="6334">
            <a:solidFill>
              <a:srgbClr val="C9C4B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449822" y="2124075"/>
            <a:ext cx="2969121" cy="1016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384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$3.5M</a:t>
            </a:r>
            <a:endParaRPr lang="en-US" sz="6384" dirty="0"/>
          </a:p>
        </p:txBody>
      </p:sp>
      <p:sp>
        <p:nvSpPr>
          <p:cNvPr id="5" name="Text 3"/>
          <p:cNvSpPr txBox="1"/>
          <p:nvPr/>
        </p:nvSpPr>
        <p:spPr>
          <a:xfrm>
            <a:off x="1709521" y="3140075"/>
            <a:ext cx="193190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Core Alt/Full Doc max</a:t>
            </a:r>
            <a:endParaRPr lang="en-US" sz="1496" dirty="0"/>
          </a:p>
        </p:txBody>
      </p:sp>
      <p:sp>
        <p:nvSpPr>
          <p:cNvPr id="6" name="Text 4"/>
          <p:cNvSpPr txBox="1"/>
          <p:nvPr/>
        </p:nvSpPr>
        <p:spPr>
          <a:xfrm>
            <a:off x="2577296" y="3673475"/>
            <a:ext cx="2644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b="1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vs</a:t>
            </a:r>
            <a:endParaRPr lang="en-US" sz="1496" dirty="0"/>
          </a:p>
        </p:txBody>
      </p:sp>
      <p:sp>
        <p:nvSpPr>
          <p:cNvPr id="7" name="Text 5"/>
          <p:cNvSpPr txBox="1"/>
          <p:nvPr/>
        </p:nvSpPr>
        <p:spPr>
          <a:xfrm>
            <a:off x="1985055" y="4206875"/>
            <a:ext cx="1726049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591" b="1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$3.0M</a:t>
            </a:r>
            <a:endParaRPr lang="en-US" sz="3591" dirty="0"/>
          </a:p>
        </p:txBody>
      </p:sp>
      <p:sp>
        <p:nvSpPr>
          <p:cNvPr id="8" name="Text 6"/>
          <p:cNvSpPr txBox="1"/>
          <p:nvPr/>
        </p:nvSpPr>
        <p:spPr>
          <a:xfrm>
            <a:off x="1969220" y="4778375"/>
            <a:ext cx="14125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DSCR Core max</a:t>
            </a:r>
            <a:endParaRPr lang="en-US" sz="1496" dirty="0"/>
          </a:p>
        </p:txBody>
      </p:sp>
      <p:sp>
        <p:nvSpPr>
          <p:cNvPr id="9" name="Text 7"/>
          <p:cNvSpPr txBox="1"/>
          <p:nvPr/>
        </p:nvSpPr>
        <p:spPr>
          <a:xfrm>
            <a:off x="5148357" y="1009650"/>
            <a:ext cx="6506433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LLC + prepayment penalty</a:t>
            </a:r>
            <a:endParaRPr lang="en-US" sz="1795" dirty="0"/>
          </a:p>
        </p:txBody>
      </p:sp>
      <p:sp>
        <p:nvSpPr>
          <p:cNvPr id="10" name="Text 8"/>
          <p:cNvSpPr txBox="1"/>
          <p:nvPr/>
        </p:nvSpPr>
        <p:spPr>
          <a:xfrm>
            <a:off x="5148357" y="1289050"/>
            <a:ext cx="65064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On DSCR and Alt/Full Doc</a:t>
            </a:r>
            <a:endParaRPr lang="en-US" sz="1496" dirty="0"/>
          </a:p>
        </p:txBody>
      </p:sp>
      <p:sp>
        <p:nvSpPr>
          <p:cNvPr id="11" name="Text 9"/>
          <p:cNvSpPr txBox="1"/>
          <p:nvPr/>
        </p:nvSpPr>
        <p:spPr>
          <a:xfrm>
            <a:off x="5148357" y="2104628"/>
            <a:ext cx="6506433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Interest-only</a:t>
            </a:r>
            <a:endParaRPr lang="en-US" sz="1795" dirty="0"/>
          </a:p>
        </p:txBody>
      </p:sp>
      <p:sp>
        <p:nvSpPr>
          <p:cNvPr id="12" name="Text 10"/>
          <p:cNvSpPr txBox="1"/>
          <p:nvPr/>
        </p:nvSpPr>
        <p:spPr>
          <a:xfrm>
            <a:off x="5148357" y="2384028"/>
            <a:ext cx="65064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Min 680 FICO, max 80% LTV, max 50% DTI</a:t>
            </a:r>
            <a:endParaRPr lang="en-US" sz="1496" dirty="0"/>
          </a:p>
        </p:txBody>
      </p:sp>
      <p:sp>
        <p:nvSpPr>
          <p:cNvPr id="13" name="Text 11"/>
          <p:cNvSpPr txBox="1"/>
          <p:nvPr/>
        </p:nvSpPr>
        <p:spPr>
          <a:xfrm>
            <a:off x="5148357" y="3199606"/>
            <a:ext cx="6506433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Flexible collateral</a:t>
            </a:r>
            <a:endParaRPr lang="en-US" sz="1795" dirty="0"/>
          </a:p>
        </p:txBody>
      </p:sp>
      <p:sp>
        <p:nvSpPr>
          <p:cNvPr id="14" name="Text 12"/>
          <p:cNvSpPr txBox="1"/>
          <p:nvPr/>
        </p:nvSpPr>
        <p:spPr>
          <a:xfrm>
            <a:off x="5148357" y="3479006"/>
            <a:ext cx="65064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2–4 units, non-warrantable condos</a:t>
            </a:r>
            <a:endParaRPr lang="en-US" sz="1496" dirty="0"/>
          </a:p>
        </p:txBody>
      </p:sp>
      <p:sp>
        <p:nvSpPr>
          <p:cNvPr id="15" name="Text 13"/>
          <p:cNvSpPr txBox="1"/>
          <p:nvPr/>
        </p:nvSpPr>
        <p:spPr>
          <a:xfrm>
            <a:off x="5148357" y="4294584"/>
            <a:ext cx="6506433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Blend &amp; skip the returns</a:t>
            </a:r>
            <a:endParaRPr lang="en-US" sz="1795" dirty="0"/>
          </a:p>
        </p:txBody>
      </p:sp>
      <p:sp>
        <p:nvSpPr>
          <p:cNvPr id="16" name="Text 14"/>
          <p:cNvSpPr txBox="1"/>
          <p:nvPr/>
        </p:nvSpPr>
        <p:spPr>
          <a:xfrm>
            <a:off x="5148357" y="4573984"/>
            <a:ext cx="650643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5A534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 tax returns or 4506-C on Bank Statement, P&amp;L, Asset Depletion, DSCR</a:t>
            </a:r>
            <a:endParaRPr lang="en-US" sz="1496" dirty="0"/>
          </a:p>
        </p:txBody>
      </p:sp>
      <p:sp>
        <p:nvSpPr>
          <p:cNvPr id="17" name="Shape 15"/>
          <p:cNvSpPr/>
          <p:nvPr/>
        </p:nvSpPr>
        <p:spPr>
          <a:xfrm>
            <a:off x="5148357" y="5422900"/>
            <a:ext cx="6506433" cy="698500"/>
          </a:xfrm>
          <a:prstGeom prst="roundRect">
            <a:avLst>
              <a:gd name="adj" fmla="val 1529"/>
            </a:avLst>
          </a:prstGeom>
          <a:solidFill>
            <a:srgbClr val="FFFFFF"/>
          </a:solidFill>
          <a:ln w="12668">
            <a:solidFill>
              <a:srgbClr val="0F766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338381" y="5562600"/>
            <a:ext cx="612638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Tools:</a:t>
            </a:r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P&amp;L Calculator · DSCR Calculator · Bank Statement Business Narrative Form ·</a:t>
            </a:r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Exception Request Form</a:t>
            </a:r>
            <a:endParaRPr lang="en-US" sz="1197" dirty="0"/>
          </a:p>
        </p:txBody>
      </p:sp>
      <p:sp>
        <p:nvSpPr>
          <p:cNvPr id="19" name="Text 17"/>
          <p:cNvSpPr txBox="1"/>
          <p:nvPr/>
        </p:nvSpPr>
        <p:spPr>
          <a:xfrm>
            <a:off x="506730" y="6299200"/>
            <a:ext cx="1114806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Source: MLB Core Alt/Full Doc Matrix 8/1/26; MLB Core DSCR Matrix 10/1/26</a:t>
            </a:r>
            <a:endParaRPr lang="en-US" sz="11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296912" cy="6134100"/>
          </a:xfrm>
          <a:prstGeom prst="rect">
            <a:avLst/>
          </a:prstGeom>
          <a:solidFill>
            <a:srgbClr val="1F1A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6730" y="2114550"/>
            <a:ext cx="6283452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Every time a DSCR file falls short —</a:t>
            </a:r>
            <a:pPr algn="l" indent="0" marL="0">
              <a:buNone/>
            </a:pPr>
            <a:r>
              <a:rPr lang="en-US" sz="2993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2993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that's a conversation about</a:t>
            </a:r>
            <a:pPr algn="l" indent="0" marL="0">
              <a:buNone/>
            </a:pPr>
            <a:r>
              <a:rPr lang="en-US" sz="2993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2993" b="1" dirty="0">
                <a:solidFill>
                  <a:srgbClr val="E8601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income</a:t>
            </a:r>
            <a:pPr algn="l" indent="0" marL="0">
              <a:buNone/>
            </a:pPr>
            <a:r>
              <a:rPr lang="en-US" sz="2993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These five income options</a:t>
            </a:r>
            <a:pPr algn="l" indent="0" marL="0">
              <a:buNone/>
            </a:pPr>
            <a:r>
              <a:rPr lang="en-US" sz="2993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2993" b="1" dirty="0">
                <a:solidFill>
                  <a:srgbClr val="F5F6F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are your answer.</a:t>
            </a:r>
            <a:endParaRPr lang="en-US" sz="2993" dirty="0"/>
          </a:p>
        </p:txBody>
      </p:sp>
      <p:sp>
        <p:nvSpPr>
          <p:cNvPr id="4" name="Text 2"/>
          <p:cNvSpPr txBox="1"/>
          <p:nvPr/>
        </p:nvSpPr>
        <p:spPr>
          <a:xfrm>
            <a:off x="7702296" y="1236663"/>
            <a:ext cx="405384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Run Your Next</a:t>
            </a:r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2993" b="1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Scenario With Us</a:t>
            </a:r>
            <a:endParaRPr lang="en-US" sz="2993" dirty="0"/>
          </a:p>
        </p:txBody>
      </p:sp>
      <p:sp>
        <p:nvSpPr>
          <p:cNvPr id="5" name="Text 3"/>
          <p:cNvSpPr txBox="1"/>
          <p:nvPr/>
        </p:nvSpPr>
        <p:spPr>
          <a:xfrm>
            <a:off x="7702296" y="2443163"/>
            <a:ext cx="405384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Submit</a:t>
            </a:r>
            <a:endParaRPr lang="en-US" sz="1795" dirty="0"/>
          </a:p>
        </p:txBody>
      </p:sp>
      <p:sp>
        <p:nvSpPr>
          <p:cNvPr id="6" name="Text 4"/>
          <p:cNvSpPr txBox="1"/>
          <p:nvPr/>
        </p:nvSpPr>
        <p:spPr>
          <a:xfrm>
            <a:off x="7702296" y="2747963"/>
            <a:ext cx="405384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mlbwholesale.com/non-qm</a:t>
            </a:r>
            <a:endParaRPr lang="en-US" sz="1496" dirty="0"/>
          </a:p>
        </p:txBody>
      </p:sp>
      <p:sp>
        <p:nvSpPr>
          <p:cNvPr id="7" name="Text 5"/>
          <p:cNvSpPr txBox="1"/>
          <p:nvPr/>
        </p:nvSpPr>
        <p:spPr>
          <a:xfrm>
            <a:off x="7702296" y="3027363"/>
            <a:ext cx="405384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Non-QM hotline 516-549-0200</a:t>
            </a:r>
            <a:endParaRPr lang="en-US" sz="1496" dirty="0"/>
          </a:p>
        </p:txBody>
      </p:sp>
      <p:sp>
        <p:nvSpPr>
          <p:cNvPr id="8" name="Text 6"/>
          <p:cNvSpPr txBox="1"/>
          <p:nvPr/>
        </p:nvSpPr>
        <p:spPr>
          <a:xfrm>
            <a:off x="7702296" y="3509963"/>
            <a:ext cx="405384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95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Learn</a:t>
            </a:r>
            <a:endParaRPr lang="en-US" sz="1795" dirty="0"/>
          </a:p>
        </p:txBody>
      </p:sp>
      <p:sp>
        <p:nvSpPr>
          <p:cNvPr id="9" name="Text 7"/>
          <p:cNvSpPr txBox="1"/>
          <p:nvPr/>
        </p:nvSpPr>
        <p:spPr>
          <a:xfrm>
            <a:off x="7702296" y="3814763"/>
            <a:ext cx="405384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MLB Non-QM Power Hour webinar with Non-</a:t>
            </a:r>
            <a:pPr algn="l" indent="0" marL="0">
              <a:buNone/>
            </a:pPr>
            <a:r>
              <a:rPr lang="en-US" sz="1496" dirty="0">
                <a:solidFill>
                  <a:srgbClr val="1F1A17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QM Specialist Paul Sushereba</a:t>
            </a:r>
            <a:endParaRPr lang="en-US" sz="1496" dirty="0"/>
          </a:p>
        </p:txBody>
      </p:sp>
      <p:sp>
        <p:nvSpPr>
          <p:cNvPr id="10" name="Text 8"/>
          <p:cNvSpPr txBox="1"/>
          <p:nvPr/>
        </p:nvSpPr>
        <p:spPr>
          <a:xfrm>
            <a:off x="7702296" y="4592638"/>
            <a:ext cx="405384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94" b="1" dirty="0">
                <a:solidFill>
                  <a:srgbClr val="0F766E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Questions?</a:t>
            </a:r>
            <a:endParaRPr lang="en-US" sz="2394" dirty="0"/>
          </a:p>
        </p:txBody>
      </p:sp>
      <p:sp>
        <p:nvSpPr>
          <p:cNvPr id="11" name="Text 9"/>
          <p:cNvSpPr txBox="1"/>
          <p:nvPr/>
        </p:nvSpPr>
        <p:spPr>
          <a:xfrm>
            <a:off x="506730" y="6286500"/>
            <a:ext cx="1114806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For educational purposes only. Not a commitment to lend. Eligibility and pricing subject to current MLB Wholesale guidelines and underwriting. NMLS</a:t>
            </a:r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pPr algn="l" indent="0" marL="0">
              <a:buNone/>
            </a:pPr>
            <a:r>
              <a:rPr lang="en-US" sz="1197" dirty="0">
                <a:solidFill>
                  <a:srgbClr val="8C847C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#1101220. Program parameters as of 8/1/26–10/13/26; confirm current guidelines with MLB.</a:t>
            </a:r>
            <a:endParaRPr lang="en-US" sz="11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2026-11-03T16:44:26Z</dcterms:created>
  <dcterms:modified xsi:type="dcterms:W3CDTF">2026-11-03T16:44:26Z</dcterms:modified>
</cp:coreProperties>
</file>