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334" r:id="rId2"/>
    <p:sldId id="323" r:id="rId3"/>
    <p:sldId id="337" r:id="rId4"/>
    <p:sldId id="346" r:id="rId5"/>
    <p:sldId id="347" r:id="rId6"/>
    <p:sldId id="341" r:id="rId7"/>
    <p:sldId id="348" r:id="rId8"/>
    <p:sldId id="340" r:id="rId9"/>
    <p:sldId id="342" r:id="rId10"/>
    <p:sldId id="343" r:id="rId11"/>
    <p:sldId id="345" r:id="rId12"/>
    <p:sldId id="338" r:id="rId13"/>
    <p:sldId id="268" r:id="rId14"/>
  </p:sldIdLst>
  <p:sldSz cx="18288000" cy="10287000"/>
  <p:notesSz cx="6858000" cy="9144000"/>
  <p:embeddedFontLst>
    <p:embeddedFont>
      <p:font typeface="Carlito" panose="020F0502020204030204" pitchFamily="34" charset="0"/>
      <p:regular r:id="rId16"/>
      <p:bold r:id="rId17"/>
    </p:embeddedFont>
    <p:embeddedFont>
      <p:font typeface="League Spartan" pitchFamily="2" charset="0"/>
      <p:regular r:id="rId18"/>
      <p:bold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364"/>
    <a:srgbClr val="F582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autoAdjust="0"/>
    <p:restoredTop sz="63022" autoAdjust="0"/>
  </p:normalViewPr>
  <p:slideViewPr>
    <p:cSldViewPr>
      <p:cViewPr varScale="1">
        <p:scale>
          <a:sx n="46" d="100"/>
          <a:sy n="46" d="100"/>
        </p:scale>
        <p:origin x="144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Lead with the borrower assistance. This program pairs 3.5% or 5% assistance with a brand-new, fully owned solar system installed after closing. Explain the second lien and provide individualized figures. Design reference and program source: supplied PDFs.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3B82-6849-BECB-A3E8-B24AB5BDF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68BBE8-1FD8-C436-8EDB-041CB0E60421}"/>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58D3399-3993-93D0-16A2-E5884547411D}"/>
              </a:ext>
            </a:extLst>
          </p:cNvPr>
          <p:cNvSpPr>
            <a:spLocks noGrp="1"/>
          </p:cNvSpPr>
          <p:nvPr>
            <p:ph type="body" idx="1"/>
          </p:nvPr>
        </p:nvSpPr>
        <p:spPr/>
        <p:txBody>
          <a:bodyPr/>
          <a:lstStyle/>
          <a:p>
            <a:r>
              <a:rPr lang="en-US" dirty="0"/>
              <a:t>Explain that the assistance is a second lien on FHA and an Interested Party Contribution on FNMA, despite no separate monthly payment. The solar system is borrower-owned, not leased, and is installed after closing. Confirm qualification, pricing, and availability for the individual borrower and property. Show the actual Loan Estimate, assistance documents, and solar proposal.</a:t>
            </a:r>
          </a:p>
          <a:p>
            <a:endParaRPr lang="en-US" dirty="0"/>
          </a:p>
        </p:txBody>
      </p:sp>
      <p:sp>
        <p:nvSpPr>
          <p:cNvPr id="4" name="Slide Number Placeholder 3">
            <a:extLst>
              <a:ext uri="{FF2B5EF4-FFF2-40B4-BE49-F238E27FC236}">
                <a16:creationId xmlns:a16="http://schemas.microsoft.com/office/drawing/2014/main" id="{9B93F489-741C-07B2-0E03-6524A369D326}"/>
              </a:ext>
            </a:extLst>
          </p:cNvPr>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581956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E7D6E-0C35-5A14-D36A-6E8EC44D1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03C1B-CC4F-BFE9-EB51-5F66D2CC811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4BEA050A-6ED6-0B81-8FFF-35D1D9DD09BA}"/>
              </a:ext>
            </a:extLst>
          </p:cNvPr>
          <p:cNvSpPr>
            <a:spLocks noGrp="1"/>
          </p:cNvSpPr>
          <p:nvPr>
            <p:ph type="body" idx="1"/>
          </p:nvPr>
        </p:nvSpPr>
        <p:spPr/>
        <p:txBody>
          <a:bodyPr/>
          <a:lstStyle/>
          <a:p>
            <a:r>
              <a:rPr lang="en-US" dirty="0"/>
              <a:t>620 minimum credit score, Approve/Ineligible AUS findings, FHA purchase or rate-and-term refinance, full-loan qualification, new solar cost no greater than 20% of property value. Availability excludes Alaska, Hawaii and New York. Confirm current guidelines.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C22D2156-B731-8EDB-4C41-8496307ABFB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992435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B009A-1965-3C9C-9D01-1E1F1C6BB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D1EE9-B780-859C-7D63-D6581380DAE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D1B4377-F481-3BCF-526C-6224B426DB81}"/>
              </a:ext>
            </a:extLst>
          </p:cNvPr>
          <p:cNvSpPr>
            <a:spLocks noGrp="1"/>
          </p:cNvSpPr>
          <p:nvPr>
            <p:ph type="body" idx="1"/>
          </p:nvPr>
        </p:nvSpPr>
        <p:spPr/>
        <p:txBody>
          <a:bodyPr/>
          <a:lstStyle/>
          <a:p>
            <a:r>
              <a:rPr lang="en-US" dirty="0"/>
              <a:t>The assistance is a 10-year forgivable second lien with no monthly payments, forgiven upon completion of qualifying post-closing solar installation. Homeowners insurance, recording and title policy fees for the second lien may apply.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9B874E8C-B95F-1911-EF0C-3BF020B8E45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59444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5280E-7395-12CF-DB83-0C7E7AAC9C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3ED739-2585-C7DF-F18A-892E39CD64F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32996ED2-D50A-82A4-1DF9-3845B00533A5}"/>
              </a:ext>
            </a:extLst>
          </p:cNvPr>
          <p:cNvSpPr>
            <a:spLocks noGrp="1"/>
          </p:cNvSpPr>
          <p:nvPr>
            <p:ph type="body" idx="1"/>
          </p:nvPr>
        </p:nvSpPr>
        <p:spPr/>
        <p:txBody>
          <a:bodyPr/>
          <a:lstStyle/>
          <a:p>
            <a:r>
              <a:rPr lang="en-US" dirty="0"/>
              <a:t>The assistance is an interested-party contribution of up to 3% max on FNMA. Homeowners insurance, recording, and title policy fees for the second lien may apply. Confirm qualification, pricing, and availability for the individual borrower and property. Show the actual Loan Estimate, assistance documents, and solar proposal.</a:t>
            </a:r>
          </a:p>
        </p:txBody>
      </p:sp>
      <p:sp>
        <p:nvSpPr>
          <p:cNvPr id="4" name="Slide Number Placeholder 3">
            <a:extLst>
              <a:ext uri="{FF2B5EF4-FFF2-40B4-BE49-F238E27FC236}">
                <a16:creationId xmlns:a16="http://schemas.microsoft.com/office/drawing/2014/main" id="{8AA561D6-A37F-52BC-3DA3-8E6C5047085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85468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99801-9E17-9951-9EDD-A120C647D0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49BC1A-FA8B-1059-3B14-B183652D2EA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487978D-7FB1-2DE4-8439-BC917CF37F1E}"/>
              </a:ext>
            </a:extLst>
          </p:cNvPr>
          <p:cNvSpPr>
            <a:spLocks noGrp="1"/>
          </p:cNvSpPr>
          <p:nvPr>
            <p:ph type="body" idx="1"/>
          </p:nvPr>
        </p:nvSpPr>
        <p:spPr/>
        <p:txBody>
          <a:bodyPr/>
          <a:lstStyle/>
          <a:p>
            <a:r>
              <a:rPr lang="en-US" dirty="0"/>
              <a:t>Illustration based on a $325,000 purchase price. 3.5% = $11,375 and 5% = $16,250. The assistance is a forgivable second lien, not a reduction in purchase price. Amount, permitted use and costs depend on the actual transaction.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2C0CFF9E-02E1-ED4E-4DE5-F73CB080A2C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93823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180F9-1C00-A841-2FB3-1D940003D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145A95-9732-E797-2264-9089E04BF6BE}"/>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CBE9B684-E32A-6A9A-000B-5B391E116D32}"/>
              </a:ext>
            </a:extLst>
          </p:cNvPr>
          <p:cNvSpPr>
            <a:spLocks noGrp="1"/>
          </p:cNvSpPr>
          <p:nvPr>
            <p:ph type="body" idx="1"/>
          </p:nvPr>
        </p:nvSpPr>
        <p:spPr/>
        <p:txBody>
          <a:bodyPr/>
          <a:lstStyle/>
          <a:p>
            <a:r>
              <a:rPr lang="en-US" dirty="0"/>
              <a:t>Illustration based on a $325,000 purchase price. 3% = $9,750. The assistance is an interested-party contribution. Amount, permitted use, and costs depend on the actual transaction. Confirm qualification, pricing, and availability for the individual borrower and property. Show the actual Loan Estimate, assistance documents, and solar proposal.</a:t>
            </a:r>
          </a:p>
        </p:txBody>
      </p:sp>
      <p:sp>
        <p:nvSpPr>
          <p:cNvPr id="4" name="Slide Number Placeholder 3">
            <a:extLst>
              <a:ext uri="{FF2B5EF4-FFF2-40B4-BE49-F238E27FC236}">
                <a16:creationId xmlns:a16="http://schemas.microsoft.com/office/drawing/2014/main" id="{73E92B2B-3A61-2149-E3BA-FFAFF38AD32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24955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3A013-0A48-B803-CCA2-983241FFC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15A749-F303-4407-239F-88EE10246096}"/>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549AE018-D077-9F2F-E6EF-7691266AF904}"/>
              </a:ext>
            </a:extLst>
          </p:cNvPr>
          <p:cNvSpPr>
            <a:spLocks noGrp="1"/>
          </p:cNvSpPr>
          <p:nvPr>
            <p:ph type="body" idx="1"/>
          </p:nvPr>
        </p:nvSpPr>
        <p:spPr/>
        <p:txBody>
          <a:bodyPr/>
          <a:lstStyle/>
          <a:p>
            <a:r>
              <a:rPr lang="en-US" dirty="0"/>
              <a:t>The solar amount increases the FHA loan and mortgage payment. The borrower qualifies on the full loan including solar. The system is not leased and has no separate solar lien, UCC filing or third-party contract. Savings vary and should be supported by a property-specific proposal. Qualification, pricing, and availability must be confirmed for the individual borrower and property. Show actual Loan Estimate, assistance documents, and solar proposal.</a:t>
            </a:r>
          </a:p>
          <a:p>
            <a:endParaRPr lang="en-US" dirty="0"/>
          </a:p>
        </p:txBody>
      </p:sp>
      <p:sp>
        <p:nvSpPr>
          <p:cNvPr id="4" name="Slide Number Placeholder 3">
            <a:extLst>
              <a:ext uri="{FF2B5EF4-FFF2-40B4-BE49-F238E27FC236}">
                <a16:creationId xmlns:a16="http://schemas.microsoft.com/office/drawing/2014/main" id="{6544964F-88D7-0C86-A250-FF0E8B3092AD}"/>
              </a:ext>
            </a:extLst>
          </p:cNvPr>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33583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1E6E1-3268-06D8-0780-01908C9F02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8E455E-8F1D-CAA8-3A18-2C93FF7C84E7}"/>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0A09A6FC-EA25-55FD-DB75-CBDE5DB73C8A}"/>
              </a:ext>
            </a:extLst>
          </p:cNvPr>
          <p:cNvSpPr>
            <a:spLocks noGrp="1"/>
          </p:cNvSpPr>
          <p:nvPr>
            <p:ph type="body" idx="1"/>
          </p:nvPr>
        </p:nvSpPr>
        <p:spPr/>
        <p:txBody>
          <a:bodyPr/>
          <a:lstStyle/>
          <a:p>
            <a:r>
              <a:rPr lang="en-US" dirty="0"/>
              <a:t>620 minimum credit score, Approve/Ineligible AUS findings, FHA purchase or rate-and-term refinance, full-loan qualification, new solar cost no greater than 20% of property value. Availability excludes Alaska, Hawaii and New York. Confirm current guidelines.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9052CDBC-296B-79B9-C0E0-60BABE8562D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348365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EA108-CDD3-CA59-8B65-7FC6E60D8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F98B55-A5D9-C86B-CF6F-A0D9FA9AB6CA}"/>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1EB108CA-33B6-F264-5AF2-1FA1CAD897B8}"/>
              </a:ext>
            </a:extLst>
          </p:cNvPr>
          <p:cNvSpPr>
            <a:spLocks noGrp="1"/>
          </p:cNvSpPr>
          <p:nvPr>
            <p:ph type="body" idx="1"/>
          </p:nvPr>
        </p:nvSpPr>
        <p:spPr/>
        <p:txBody>
          <a:bodyPr/>
          <a:lstStyle/>
          <a:p>
            <a:r>
              <a:rPr lang="en-US" dirty="0" err="1"/>
              <a:t>Arcasa</a:t>
            </a:r>
            <a:r>
              <a:rPr lang="en-US" dirty="0"/>
              <a:t> states that it manages solar installation, provides weekly milestone updates, and follows up at six weeks and six months after installation. The lender program source requires installation to finish within 120 days after closing and a final inspection. </a:t>
            </a:r>
          </a:p>
        </p:txBody>
      </p:sp>
      <p:sp>
        <p:nvSpPr>
          <p:cNvPr id="4" name="Slide Number Placeholder 3">
            <a:extLst>
              <a:ext uri="{FF2B5EF4-FFF2-40B4-BE49-F238E27FC236}">
                <a16:creationId xmlns:a16="http://schemas.microsoft.com/office/drawing/2014/main" id="{1555F4CB-0B22-E1EA-81B9-93F9BA9AB6B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71912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96A16-CDD6-60BA-05A5-10B100D74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5AD430-1689-DC7F-5576-8F8142960E6F}"/>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0BA6E411-2CE0-2BDB-7956-D3967055FFDA}"/>
              </a:ext>
            </a:extLst>
          </p:cNvPr>
          <p:cNvSpPr>
            <a:spLocks noGrp="1"/>
          </p:cNvSpPr>
          <p:nvPr>
            <p:ph type="body" idx="1"/>
          </p:nvPr>
        </p:nvSpPr>
        <p:spPr/>
        <p:txBody>
          <a:bodyPr/>
          <a:lstStyle/>
          <a:p>
            <a:r>
              <a:rPr lang="en-US" dirty="0"/>
              <a:t>620 minimum credit score, Approve/Ineligible AUS findings, FHA purchase or rate-and-term refinance, full-loan qualification, new solar cost no greater than 20% of property value. Availability excludes Alaska, Hawaii and New York. Confirm current guidelines.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1AEA717B-0907-C612-D4D9-13A4F1F3F3B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2277852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12787-07E0-9F42-B400-0F3983470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36A672-C743-7F53-3F16-2C2C0DEC6309}"/>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E949B62E-EED9-719B-9D24-2DE5DCC35F72}"/>
              </a:ext>
            </a:extLst>
          </p:cNvPr>
          <p:cNvSpPr>
            <a:spLocks noGrp="1"/>
          </p:cNvSpPr>
          <p:nvPr>
            <p:ph type="body" idx="1"/>
          </p:nvPr>
        </p:nvSpPr>
        <p:spPr/>
        <p:txBody>
          <a:bodyPr/>
          <a:lstStyle/>
          <a:p>
            <a:r>
              <a:rPr lang="en-US" dirty="0" err="1"/>
              <a:t>Arcasa</a:t>
            </a:r>
            <a:r>
              <a:rPr lang="en-US" dirty="0"/>
              <a:t> is the solar partner. The lender holds solar funds and manages disbursements. Installation must finish within 120 days after closing. A $300 final inspection fee is escrowed and disclosed. Qualification, pricing, and availability must be confirmed for the individual borrower and property. Show actual Loan Estimate, assistance documents, and solar proposal.</a:t>
            </a:r>
          </a:p>
        </p:txBody>
      </p:sp>
      <p:sp>
        <p:nvSpPr>
          <p:cNvPr id="4" name="Slide Number Placeholder 3">
            <a:extLst>
              <a:ext uri="{FF2B5EF4-FFF2-40B4-BE49-F238E27FC236}">
                <a16:creationId xmlns:a16="http://schemas.microsoft.com/office/drawing/2014/main" id="{EC777680-FCB3-1FBE-DAAF-90C01EC85C5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161828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Schedule a buyer-specific review focused on assistance toward upfront costs. Program subject to qualification and availability. Utility savings are estimates, not guarantees. Add full required company and state disclosures before sharing</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WHITE_LABEL">
    <p:bg>
      <p:bgPr>
        <a:solidFill>
          <a:srgbClr val="F7FA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0183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53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92926E1-FA11-0B09-8E71-7255F6124F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0895" y="0"/>
            <a:ext cx="11197105" cy="11197105"/>
          </a:xfrm>
          <a:prstGeom prst="rect">
            <a:avLst/>
          </a:prstGeom>
        </p:spPr>
      </p:pic>
      <p:sp>
        <p:nvSpPr>
          <p:cNvPr id="3" name="Shape 0"/>
          <p:cNvSpPr/>
          <p:nvPr/>
        </p:nvSpPr>
        <p:spPr>
          <a:xfrm>
            <a:off x="0" y="0"/>
            <a:ext cx="7063740" cy="10287000"/>
          </a:xfrm>
          <a:prstGeom prst="rect">
            <a:avLst/>
          </a:prstGeom>
          <a:solidFill>
            <a:srgbClr val="133364">
              <a:alpha val="96000"/>
            </a:srgbClr>
          </a:solidFill>
          <a:ln w="12700">
            <a:solidFill>
              <a:srgbClr val="333333">
                <a:alpha val="0"/>
              </a:srgbClr>
            </a:solidFill>
            <a:prstDash val="solid"/>
          </a:ln>
        </p:spPr>
        <p:txBody>
          <a:bodyPr/>
          <a:lstStyle/>
          <a:p>
            <a:endParaRPr lang="en-US" sz="2700" dirty="0"/>
          </a:p>
        </p:txBody>
      </p:sp>
      <p:sp>
        <p:nvSpPr>
          <p:cNvPr id="4" name="Shape 1"/>
          <p:cNvSpPr/>
          <p:nvPr/>
        </p:nvSpPr>
        <p:spPr>
          <a:xfrm>
            <a:off x="7063740" y="0"/>
            <a:ext cx="0" cy="10287000"/>
          </a:xfrm>
          <a:prstGeom prst="line">
            <a:avLst/>
          </a:prstGeom>
          <a:noFill/>
          <a:ln w="25400">
            <a:solidFill>
              <a:srgbClr val="F5821F"/>
            </a:solidFill>
            <a:prstDash val="solid"/>
          </a:ln>
        </p:spPr>
        <p:txBody>
          <a:bodyPr/>
          <a:lstStyle/>
          <a:p>
            <a:endParaRPr lang="en-US" sz="2700"/>
          </a:p>
        </p:txBody>
      </p:sp>
      <p:sp>
        <p:nvSpPr>
          <p:cNvPr id="5" name="Shape 2"/>
          <p:cNvSpPr/>
          <p:nvPr/>
        </p:nvSpPr>
        <p:spPr>
          <a:xfrm>
            <a:off x="14648688" y="411480"/>
            <a:ext cx="2948940" cy="754380"/>
          </a:xfrm>
          <a:prstGeom prst="roundRect">
            <a:avLst>
              <a:gd name="adj" fmla="val 14545"/>
            </a:avLst>
          </a:prstGeom>
          <a:solidFill>
            <a:srgbClr val="FFFFFF">
              <a:alpha val="97000"/>
            </a:srgbClr>
          </a:solidFill>
          <a:ln w="12700">
            <a:solidFill>
              <a:srgbClr val="FFFFFF">
                <a:alpha val="20000"/>
              </a:srgbClr>
            </a:solidFill>
            <a:prstDash val="solid"/>
          </a:ln>
        </p:spPr>
        <p:txBody>
          <a:bodyPr/>
          <a:lstStyle/>
          <a:p>
            <a:endParaRPr lang="en-US" sz="2700"/>
          </a:p>
        </p:txBody>
      </p:sp>
      <p:sp>
        <p:nvSpPr>
          <p:cNvPr id="6" name="Text 3"/>
          <p:cNvSpPr/>
          <p:nvPr/>
        </p:nvSpPr>
        <p:spPr>
          <a:xfrm>
            <a:off x="14785848" y="630936"/>
            <a:ext cx="2674620" cy="301752"/>
          </a:xfrm>
          <a:prstGeom prst="rect">
            <a:avLst/>
          </a:prstGeom>
          <a:noFill/>
          <a:ln/>
        </p:spPr>
        <p:txBody>
          <a:bodyPr wrap="square" lIns="0" tIns="0" rIns="0" bIns="0" rtlCol="0" anchor="ctr"/>
          <a:lstStyle/>
          <a:p>
            <a:pPr algn="ctr"/>
            <a:r>
              <a:rPr lang="en-US" sz="1500" b="1" dirty="0">
                <a:latin typeface="League Spartan" pitchFamily="2" charset="0"/>
                <a:ea typeface="Aptos" pitchFamily="34" charset="-122"/>
                <a:cs typeface="Aptos" pitchFamily="34" charset="-120"/>
              </a:rPr>
              <a:t>[YOUR LOGO]</a:t>
            </a:r>
            <a:endParaRPr lang="en-US" sz="1500" dirty="0">
              <a:latin typeface="League Spartan" pitchFamily="2" charset="0"/>
            </a:endParaRPr>
          </a:p>
        </p:txBody>
      </p:sp>
      <p:sp>
        <p:nvSpPr>
          <p:cNvPr id="8" name="Text 5"/>
          <p:cNvSpPr/>
          <p:nvPr/>
        </p:nvSpPr>
        <p:spPr>
          <a:xfrm>
            <a:off x="754103" y="1165860"/>
            <a:ext cx="5623560" cy="1874520"/>
          </a:xfrm>
          <a:prstGeom prst="rect">
            <a:avLst/>
          </a:prstGeom>
          <a:noFill/>
          <a:ln/>
        </p:spPr>
        <p:txBody>
          <a:bodyPr wrap="square" lIns="0" tIns="0" rIns="0" bIns="0" rtlCol="0" anchor="ctr">
            <a:normAutofit/>
          </a:bodyPr>
          <a:lstStyle/>
          <a:p>
            <a:r>
              <a:rPr lang="en-US" sz="6000" b="1" dirty="0">
                <a:solidFill>
                  <a:srgbClr val="FFFFFF"/>
                </a:solidFill>
                <a:latin typeface="League Spartan" pitchFamily="2" charset="0"/>
                <a:ea typeface="Aptos Display" pitchFamily="34" charset="-122"/>
                <a:cs typeface="Aptos Display" pitchFamily="34" charset="-120"/>
              </a:rPr>
              <a:t>Remarkable Power Up</a:t>
            </a:r>
          </a:p>
        </p:txBody>
      </p:sp>
      <p:sp>
        <p:nvSpPr>
          <p:cNvPr id="9" name="Text 6"/>
          <p:cNvSpPr/>
          <p:nvPr/>
        </p:nvSpPr>
        <p:spPr>
          <a:xfrm>
            <a:off x="754103" y="3184398"/>
            <a:ext cx="5486400" cy="1069848"/>
          </a:xfrm>
          <a:prstGeom prst="rect">
            <a:avLst/>
          </a:prstGeom>
          <a:noFill/>
          <a:ln/>
        </p:spPr>
        <p:txBody>
          <a:bodyPr wrap="square" lIns="0" tIns="0" rIns="0" bIns="0" rtlCol="0" anchor="ctr">
            <a:normAutofit fontScale="92500"/>
          </a:bodyPr>
          <a:lstStyle/>
          <a:p>
            <a:r>
              <a:rPr lang="en-US" sz="2800" dirty="0">
                <a:solidFill>
                  <a:srgbClr val="D9EAF2"/>
                </a:solidFill>
                <a:latin typeface="Carlito" panose="020F0502020204030204" pitchFamily="34" charset="0"/>
                <a:cs typeface="Carlito" panose="020F0502020204030204" pitchFamily="34" charset="0"/>
              </a:rPr>
              <a:t>Upfront cost assistance unlocked through a new, fully owned solar system</a:t>
            </a:r>
            <a:endParaRPr lang="en-US" sz="2800" dirty="0">
              <a:latin typeface="Carlito" panose="020F0502020204030204" pitchFamily="34" charset="0"/>
              <a:cs typeface="Carlito" panose="020F0502020204030204" pitchFamily="34" charset="0"/>
            </a:endParaRPr>
          </a:p>
        </p:txBody>
      </p:sp>
      <p:sp>
        <p:nvSpPr>
          <p:cNvPr id="10" name="Text 7"/>
          <p:cNvSpPr/>
          <p:nvPr/>
        </p:nvSpPr>
        <p:spPr>
          <a:xfrm>
            <a:off x="850392" y="8161020"/>
            <a:ext cx="5554980" cy="1249680"/>
          </a:xfrm>
          <a:prstGeom prst="rect">
            <a:avLst/>
          </a:prstGeom>
          <a:noFill/>
          <a:ln/>
        </p:spPr>
        <p:txBody>
          <a:bodyPr wrap="square" lIns="0" tIns="0" rIns="0" bIns="0" rtlCol="0" anchor="ctr">
            <a:normAutofit/>
          </a:bodyPr>
          <a:lstStyle/>
          <a:p>
            <a:r>
              <a:rPr lang="en-US" sz="2400" dirty="0">
                <a:solidFill>
                  <a:schemeClr val="bg1"/>
                </a:solidFill>
                <a:latin typeface="Carlito" panose="020F0502020204030204" pitchFamily="34" charset="0"/>
                <a:cs typeface="Carlito" panose="020F0502020204030204" pitchFamily="34" charset="0"/>
              </a:rPr>
              <a:t>[Loan Officer Name]  |  [Company Name]</a:t>
            </a:r>
          </a:p>
          <a:p>
            <a:r>
              <a:rPr lang="en-US" sz="2400" dirty="0">
                <a:solidFill>
                  <a:schemeClr val="bg1"/>
                </a:solidFill>
                <a:latin typeface="Carlito" panose="020F0502020204030204" pitchFamily="34" charset="0"/>
                <a:cs typeface="Carlito" panose="020F0502020204030204" pitchFamily="34" charset="0"/>
              </a:rPr>
              <a:t>[Address]</a:t>
            </a:r>
          </a:p>
          <a:p>
            <a:r>
              <a:rPr lang="en-US" sz="2400" dirty="0">
                <a:solidFill>
                  <a:schemeClr val="bg1"/>
                </a:solidFill>
                <a:latin typeface="Carlito" panose="020F0502020204030204" pitchFamily="34" charset="0"/>
                <a:cs typeface="Carlito" panose="020F0502020204030204" pitchFamily="34" charset="0"/>
              </a:rPr>
              <a:t>[Phone]  |  [Email]  |  NMLS #[Insert]</a:t>
            </a:r>
          </a:p>
        </p:txBody>
      </p:sp>
      <p:sp>
        <p:nvSpPr>
          <p:cNvPr id="11" name="Shape 4">
            <a:extLst>
              <a:ext uri="{FF2B5EF4-FFF2-40B4-BE49-F238E27FC236}">
                <a16:creationId xmlns:a16="http://schemas.microsoft.com/office/drawing/2014/main" id="{B9FB368F-21F2-7CB5-A880-3E7CE9AF4B8D}"/>
              </a:ext>
            </a:extLst>
          </p:cNvPr>
          <p:cNvSpPr/>
          <p:nvPr/>
        </p:nvSpPr>
        <p:spPr>
          <a:xfrm>
            <a:off x="7255762" y="8953501"/>
            <a:ext cx="10727436" cy="1192668"/>
          </a:xfrm>
          <a:prstGeom prst="rect">
            <a:avLst/>
          </a:prstGeom>
          <a:solidFill>
            <a:srgbClr val="FFFFFF">
              <a:alpha val="95000"/>
            </a:srgbClr>
          </a:solidFill>
          <a:ln w="12700">
            <a:solidFill>
              <a:srgbClr val="FFFFFF">
                <a:alpha val="28000"/>
              </a:srgbClr>
            </a:solidFill>
            <a:prstDash val="solid"/>
          </a:ln>
        </p:spPr>
        <p:txBody>
          <a:bodyPr/>
          <a:lstStyle/>
          <a:p>
            <a:endParaRPr lang="en-US" sz="2700" dirty="0">
              <a:latin typeface="Carlito" panose="020F0502020204030204" pitchFamily="34" charset="0"/>
              <a:cs typeface="Carlito" panose="020F0502020204030204" pitchFamily="34" charset="0"/>
            </a:endParaRPr>
          </a:p>
        </p:txBody>
      </p:sp>
      <p:sp>
        <p:nvSpPr>
          <p:cNvPr id="13" name="Text 5">
            <a:extLst>
              <a:ext uri="{FF2B5EF4-FFF2-40B4-BE49-F238E27FC236}">
                <a16:creationId xmlns:a16="http://schemas.microsoft.com/office/drawing/2014/main" id="{E481F8C3-F290-BB34-4169-6BF7D64E4D56}"/>
              </a:ext>
            </a:extLst>
          </p:cNvPr>
          <p:cNvSpPr/>
          <p:nvPr/>
        </p:nvSpPr>
        <p:spPr>
          <a:xfrm>
            <a:off x="7255762" y="8953501"/>
            <a:ext cx="10727436" cy="1192668"/>
          </a:xfrm>
          <a:prstGeom prst="rect">
            <a:avLst/>
          </a:prstGeom>
          <a:noFill/>
          <a:ln/>
        </p:spPr>
        <p:txBody>
          <a:bodyPr wrap="square" lIns="0" tIns="0" rIns="0" bIns="0" rtlCol="0" anchor="ctr">
            <a:normAutofit/>
          </a:bodyPr>
          <a:lstStyle/>
          <a:p>
            <a:pPr algn="ctr"/>
            <a:r>
              <a:rPr lang="en-US" sz="2025" b="1" dirty="0">
                <a:solidFill>
                  <a:srgbClr val="133364"/>
                </a:solidFill>
                <a:latin typeface="Carlito" panose="020F0502020204030204" pitchFamily="34" charset="0"/>
                <a:cs typeface="Carlito" panose="020F0502020204030204" pitchFamily="34" charset="0"/>
              </a:rPr>
              <a:t>[Licensing Information]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533C4-9C8E-EF52-37FF-8A886A03C94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6B757500-FFF1-4FEF-BE65-E133380AD472}"/>
              </a:ext>
            </a:extLst>
          </p:cNvPr>
          <p:cNvSpPr txBox="1"/>
          <p:nvPr/>
        </p:nvSpPr>
        <p:spPr>
          <a:xfrm>
            <a:off x="477433" y="1297901"/>
            <a:ext cx="13771967" cy="910506"/>
          </a:xfrm>
          <a:prstGeom prst="rect">
            <a:avLst/>
          </a:prstGeom>
        </p:spPr>
        <p:txBody>
          <a:bodyPr wrap="square" lIns="0" tIns="0" rIns="0" bIns="0" rtlCol="0" anchor="t">
            <a:spAutoFit/>
          </a:bodyPr>
          <a:lstStyle/>
          <a:p>
            <a:pPr algn="l">
              <a:lnSpc>
                <a:spcPts val="7122"/>
              </a:lnSpc>
              <a:spcBef>
                <a:spcPct val="0"/>
              </a:spcBef>
            </a:pPr>
            <a:r>
              <a:rPr lang="en-US" sz="6000" b="1" dirty="0">
                <a:solidFill>
                  <a:srgbClr val="133364"/>
                </a:solidFill>
                <a:latin typeface="League Spartan"/>
                <a:ea typeface="League Spartan"/>
                <a:cs typeface="League Spartan"/>
                <a:sym typeface="League Spartan"/>
              </a:rPr>
              <a:t>Remarkable Power Up at a Glace</a:t>
            </a:r>
            <a:endParaRPr lang="en-US" sz="6000" b="1" dirty="0">
              <a:solidFill>
                <a:srgbClr val="1D2B47"/>
              </a:solidFill>
              <a:latin typeface="League Spartan"/>
              <a:ea typeface="League Spartan"/>
              <a:cs typeface="League Spartan"/>
              <a:sym typeface="League Spartan"/>
            </a:endParaRPr>
          </a:p>
        </p:txBody>
      </p:sp>
      <p:sp>
        <p:nvSpPr>
          <p:cNvPr id="8" name="TextBox 8">
            <a:extLst>
              <a:ext uri="{FF2B5EF4-FFF2-40B4-BE49-F238E27FC236}">
                <a16:creationId xmlns:a16="http://schemas.microsoft.com/office/drawing/2014/main" id="{6A02A087-55C0-66F0-56DA-B4641600F686}"/>
              </a:ext>
            </a:extLst>
          </p:cNvPr>
          <p:cNvSpPr txBox="1"/>
          <p:nvPr/>
        </p:nvSpPr>
        <p:spPr>
          <a:xfrm>
            <a:off x="297788" y="2580306"/>
            <a:ext cx="11284611" cy="1077218"/>
          </a:xfrm>
          <a:prstGeom prst="rect">
            <a:avLst/>
          </a:prstGeom>
        </p:spPr>
        <p:txBody>
          <a:bodyPr wrap="square" lIns="0" tIns="0" rIns="0" bIns="0" rtlCol="0" anchor="t">
            <a:spAutoFit/>
          </a:bodyPr>
          <a:lstStyle/>
          <a:p>
            <a:pPr marL="320104" lvl="1">
              <a:lnSpc>
                <a:spcPts val="4151"/>
              </a:lnSpc>
            </a:pPr>
            <a:r>
              <a:rPr lang="en-US" sz="2400" b="1" dirty="0">
                <a:solidFill>
                  <a:srgbClr val="173A66"/>
                </a:solidFill>
                <a:latin typeface="Carlito" panose="020F0502020204030204" pitchFamily="34" charset="0"/>
                <a:ea typeface="Arial" pitchFamily="34" charset="-122"/>
                <a:cs typeface="Carlito" panose="020F0502020204030204" pitchFamily="34" charset="0"/>
              </a:rPr>
              <a:t>The program combines upfront cost assistance and solar into one financing plan.</a:t>
            </a:r>
            <a:endParaRPr lang="en-US" sz="2400" dirty="0">
              <a:latin typeface="Carlito" panose="020F0502020204030204" pitchFamily="34" charset="0"/>
              <a:cs typeface="Carlito" panose="020F0502020204030204" pitchFamily="34" charset="0"/>
            </a:endParaRPr>
          </a:p>
          <a:p>
            <a:pPr marL="320104" lvl="1">
              <a:lnSpc>
                <a:spcPts val="4151"/>
              </a:lnSpc>
            </a:pPr>
            <a:endParaRPr lang="en-US" sz="3600" dirty="0">
              <a:solidFill>
                <a:srgbClr val="1D2B47"/>
              </a:solidFill>
              <a:latin typeface="Carlito" panose="020F0502020204030204" pitchFamily="34" charset="0"/>
              <a:ea typeface="Carlito"/>
              <a:cs typeface="Carlito" panose="020F0502020204030204" pitchFamily="34" charset="0"/>
              <a:sym typeface="Carlito"/>
            </a:endParaRPr>
          </a:p>
        </p:txBody>
      </p:sp>
      <p:sp>
        <p:nvSpPr>
          <p:cNvPr id="27" name="Shape 1">
            <a:extLst>
              <a:ext uri="{FF2B5EF4-FFF2-40B4-BE49-F238E27FC236}">
                <a16:creationId xmlns:a16="http://schemas.microsoft.com/office/drawing/2014/main" id="{E4E0AE06-20DA-892D-7367-23EECFD95708}"/>
              </a:ext>
            </a:extLst>
          </p:cNvPr>
          <p:cNvSpPr/>
          <p:nvPr/>
        </p:nvSpPr>
        <p:spPr>
          <a:xfrm flipV="1">
            <a:off x="381000" y="2208406"/>
            <a:ext cx="12573000" cy="115693"/>
          </a:xfrm>
          <a:prstGeom prst="line">
            <a:avLst/>
          </a:prstGeom>
          <a:noFill/>
          <a:ln w="31750">
            <a:solidFill>
              <a:srgbClr val="F47A20"/>
            </a:solidFill>
            <a:prstDash val="solid"/>
          </a:ln>
        </p:spPr>
        <p:txBody>
          <a:bodyPr/>
          <a:lstStyle/>
          <a:p>
            <a:endParaRPr lang="en-US" dirty="0"/>
          </a:p>
        </p:txBody>
      </p:sp>
      <p:grpSp>
        <p:nvGrpSpPr>
          <p:cNvPr id="9" name="Group 16">
            <a:extLst>
              <a:ext uri="{FF2B5EF4-FFF2-40B4-BE49-F238E27FC236}">
                <a16:creationId xmlns:a16="http://schemas.microsoft.com/office/drawing/2014/main" id="{48451C5F-520B-A60E-6B37-DD45065C6069}"/>
              </a:ext>
            </a:extLst>
          </p:cNvPr>
          <p:cNvGrpSpPr/>
          <p:nvPr/>
        </p:nvGrpSpPr>
        <p:grpSpPr>
          <a:xfrm>
            <a:off x="0" y="109196"/>
            <a:ext cx="18288000" cy="886849"/>
            <a:chOff x="0" y="196395"/>
            <a:chExt cx="24384000" cy="1182465"/>
          </a:xfrm>
        </p:grpSpPr>
        <p:grpSp>
          <p:nvGrpSpPr>
            <p:cNvPr id="26" name="Group 17">
              <a:extLst>
                <a:ext uri="{FF2B5EF4-FFF2-40B4-BE49-F238E27FC236}">
                  <a16:creationId xmlns:a16="http://schemas.microsoft.com/office/drawing/2014/main" id="{1A613870-17D0-B894-10F0-B714DA5BCB81}"/>
                </a:ext>
              </a:extLst>
            </p:cNvPr>
            <p:cNvGrpSpPr/>
            <p:nvPr/>
          </p:nvGrpSpPr>
          <p:grpSpPr>
            <a:xfrm>
              <a:off x="0" y="521291"/>
              <a:ext cx="24384000" cy="589567"/>
              <a:chOff x="0" y="0"/>
              <a:chExt cx="4816593" cy="116458"/>
            </a:xfrm>
          </p:grpSpPr>
          <p:sp>
            <p:nvSpPr>
              <p:cNvPr id="32" name="Freeform 18">
                <a:extLst>
                  <a:ext uri="{FF2B5EF4-FFF2-40B4-BE49-F238E27FC236}">
                    <a16:creationId xmlns:a16="http://schemas.microsoft.com/office/drawing/2014/main" id="{9BAC24A1-4CF2-32BB-0BF9-006FCC62CFBB}"/>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34" name="TextBox 19">
                <a:extLst>
                  <a:ext uri="{FF2B5EF4-FFF2-40B4-BE49-F238E27FC236}">
                    <a16:creationId xmlns:a16="http://schemas.microsoft.com/office/drawing/2014/main" id="{723DDBE9-1C45-99BD-0B67-947B67EA15E4}"/>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8" name="TextBox 22">
              <a:extLst>
                <a:ext uri="{FF2B5EF4-FFF2-40B4-BE49-F238E27FC236}">
                  <a16:creationId xmlns:a16="http://schemas.microsoft.com/office/drawing/2014/main" id="{01CA1A32-FC4B-856E-0108-C723958A10AF}"/>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30" name="TextBox 25">
              <a:extLst>
                <a:ext uri="{FF2B5EF4-FFF2-40B4-BE49-F238E27FC236}">
                  <a16:creationId xmlns:a16="http://schemas.microsoft.com/office/drawing/2014/main" id="{159360B6-9D68-C72D-22B9-DCBF2570D0D2}"/>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grpSp>
        <p:nvGrpSpPr>
          <p:cNvPr id="43" name="Group 42">
            <a:extLst>
              <a:ext uri="{FF2B5EF4-FFF2-40B4-BE49-F238E27FC236}">
                <a16:creationId xmlns:a16="http://schemas.microsoft.com/office/drawing/2014/main" id="{D678F820-4A10-B594-E798-A06585193EF8}"/>
              </a:ext>
            </a:extLst>
          </p:cNvPr>
          <p:cNvGrpSpPr/>
          <p:nvPr/>
        </p:nvGrpSpPr>
        <p:grpSpPr>
          <a:xfrm>
            <a:off x="14816742" y="1213036"/>
            <a:ext cx="2796926" cy="910506"/>
            <a:chOff x="9765792" y="274320"/>
            <a:chExt cx="1965960" cy="502920"/>
          </a:xfrm>
        </p:grpSpPr>
        <p:sp>
          <p:nvSpPr>
            <p:cNvPr id="40" name="Shape 0">
              <a:extLst>
                <a:ext uri="{FF2B5EF4-FFF2-40B4-BE49-F238E27FC236}">
                  <a16:creationId xmlns:a16="http://schemas.microsoft.com/office/drawing/2014/main" id="{3F6A7D06-ED20-41C5-A41B-0EAD6BFC24BC}"/>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42" name="Text 1">
              <a:extLst>
                <a:ext uri="{FF2B5EF4-FFF2-40B4-BE49-F238E27FC236}">
                  <a16:creationId xmlns:a16="http://schemas.microsoft.com/office/drawing/2014/main" id="{FDA7DEC0-F6F9-24DE-3DC5-AF67991245F4}"/>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100" b="1" dirty="0">
                  <a:solidFill>
                    <a:srgbClr val="164E7A"/>
                  </a:solidFill>
                  <a:latin typeface="Carlito" panose="020F0502020204030204" pitchFamily="34" charset="0"/>
                  <a:ea typeface="Aptos" pitchFamily="34" charset="-122"/>
                  <a:cs typeface="Carlito" panose="020F0502020204030204" pitchFamily="34" charset="0"/>
                </a:rPr>
                <a:t>[YOUR LOGO]</a:t>
              </a:r>
              <a:endParaRPr lang="en-US" sz="1100" dirty="0">
                <a:latin typeface="Carlito" panose="020F0502020204030204" pitchFamily="34" charset="0"/>
                <a:cs typeface="Carlito" panose="020F0502020204030204" pitchFamily="34" charset="0"/>
              </a:endParaRPr>
            </a:p>
          </p:txBody>
        </p:sp>
      </p:grpSp>
      <p:sp>
        <p:nvSpPr>
          <p:cNvPr id="47" name="TextBox 8">
            <a:extLst>
              <a:ext uri="{FF2B5EF4-FFF2-40B4-BE49-F238E27FC236}">
                <a16:creationId xmlns:a16="http://schemas.microsoft.com/office/drawing/2014/main" id="{FA9A4364-F7F5-F76A-396F-283287331688}"/>
              </a:ext>
            </a:extLst>
          </p:cNvPr>
          <p:cNvSpPr txBox="1"/>
          <p:nvPr/>
        </p:nvSpPr>
        <p:spPr>
          <a:xfrm>
            <a:off x="353291" y="3467100"/>
            <a:ext cx="9609129" cy="6036717"/>
          </a:xfrm>
          <a:prstGeom prst="rect">
            <a:avLst/>
          </a:prstGeom>
        </p:spPr>
        <p:txBody>
          <a:bodyPr wrap="square" lIns="0" tIns="0" rIns="0" bIns="0" rtlCol="0" anchor="t">
            <a:spAutoFit/>
          </a:bodyPr>
          <a:lstStyle/>
          <a:p>
            <a:pPr marL="1063054" lvl="1" indent="-742950">
              <a:lnSpc>
                <a:spcPct val="150000"/>
              </a:lnSpc>
              <a:buFont typeface="+mj-lt"/>
              <a:buAutoNum type="arabicPeriod"/>
            </a:pPr>
            <a:r>
              <a:rPr lang="en-US" sz="2400" b="1" dirty="0">
                <a:solidFill>
                  <a:srgbClr val="173A66"/>
                </a:solidFill>
                <a:latin typeface="Carlito" panose="020F0502020204030204" pitchFamily="34" charset="0"/>
                <a:ea typeface="Arial" pitchFamily="34" charset="-122"/>
                <a:cs typeface="Carlito" panose="020F0502020204030204" pitchFamily="34" charset="0"/>
              </a:rPr>
              <a:t>Upfront Cost Assistance</a:t>
            </a:r>
          </a:p>
          <a:p>
            <a:pPr marL="1520254" lvl="2" indent="-742950">
              <a:lnSpc>
                <a:spcPct val="150000"/>
              </a:lnSpc>
              <a:buFont typeface="Arial" panose="020B0604020202020204" pitchFamily="34" charset="0"/>
              <a:buChar char="•"/>
            </a:pPr>
            <a:r>
              <a:rPr lang="en-US" sz="2400" dirty="0">
                <a:solidFill>
                  <a:srgbClr val="173A66"/>
                </a:solidFill>
                <a:latin typeface="Carlito" panose="020F0502020204030204" pitchFamily="34" charset="0"/>
                <a:ea typeface="Arial" pitchFamily="34" charset="-122"/>
                <a:cs typeface="Carlito" panose="020F0502020204030204" pitchFamily="34" charset="0"/>
              </a:rPr>
              <a:t>Eligible borrowers may receive: </a:t>
            </a:r>
          </a:p>
          <a:p>
            <a:pPr marL="777304" lvl="2">
              <a:lnSpc>
                <a:spcPct val="150000"/>
              </a:lnSpc>
            </a:pPr>
            <a:r>
              <a:rPr lang="en-US" sz="2400" b="1" dirty="0">
                <a:solidFill>
                  <a:srgbClr val="173A66"/>
                </a:solidFill>
                <a:latin typeface="Carlito" panose="020F0502020204030204" pitchFamily="34" charset="0"/>
                <a:ea typeface="Arial" pitchFamily="34" charset="-122"/>
                <a:cs typeface="Carlito" panose="020F0502020204030204" pitchFamily="34" charset="0"/>
              </a:rPr>
              <a:t>FHA: </a:t>
            </a:r>
            <a:r>
              <a:rPr lang="en-US" sz="2400" dirty="0">
                <a:solidFill>
                  <a:srgbClr val="173A66"/>
                </a:solidFill>
                <a:latin typeface="Carlito" panose="020F0502020204030204" pitchFamily="34" charset="0"/>
                <a:ea typeface="Arial" pitchFamily="34" charset="-122"/>
                <a:cs typeface="Carlito" panose="020F0502020204030204" pitchFamily="34" charset="0"/>
              </a:rPr>
              <a:t>3.5% </a:t>
            </a:r>
            <a:r>
              <a:rPr lang="en-US" sz="2400" b="1" dirty="0">
                <a:solidFill>
                  <a:srgbClr val="173A66"/>
                </a:solidFill>
                <a:latin typeface="Carlito" panose="020F0502020204030204" pitchFamily="34" charset="0"/>
                <a:ea typeface="Arial" pitchFamily="34" charset="-122"/>
                <a:cs typeface="Carlito" panose="020F0502020204030204" pitchFamily="34" charset="0"/>
              </a:rPr>
              <a:t>or</a:t>
            </a:r>
            <a:r>
              <a:rPr lang="en-US" sz="2400" dirty="0">
                <a:solidFill>
                  <a:srgbClr val="173A66"/>
                </a:solidFill>
                <a:latin typeface="Carlito" panose="020F0502020204030204" pitchFamily="34" charset="0"/>
                <a:ea typeface="Arial" pitchFamily="34" charset="-122"/>
                <a:cs typeface="Carlito" panose="020F0502020204030204" pitchFamily="34" charset="0"/>
              </a:rPr>
              <a:t> 5% assistance toward the down payment and/or closing costs.</a:t>
            </a:r>
          </a:p>
          <a:p>
            <a:pPr marL="777304" lvl="2">
              <a:lnSpc>
                <a:spcPct val="150000"/>
              </a:lnSpc>
            </a:pPr>
            <a:r>
              <a:rPr lang="en-US" sz="2400" b="1" dirty="0">
                <a:solidFill>
                  <a:srgbClr val="173A66"/>
                </a:solidFill>
                <a:latin typeface="Carlito" panose="020F0502020204030204" pitchFamily="34" charset="0"/>
                <a:ea typeface="Arial" pitchFamily="34" charset="-122"/>
                <a:cs typeface="Carlito" panose="020F0502020204030204" pitchFamily="34" charset="0"/>
              </a:rPr>
              <a:t>FNMA: </a:t>
            </a:r>
            <a:r>
              <a:rPr lang="en-US" sz="2400" dirty="0">
                <a:solidFill>
                  <a:srgbClr val="173A66"/>
                </a:solidFill>
                <a:latin typeface="Carlito" panose="020F0502020204030204" pitchFamily="34" charset="0"/>
                <a:ea typeface="Arial" pitchFamily="34" charset="-122"/>
                <a:cs typeface="Carlito" panose="020F0502020204030204" pitchFamily="34" charset="0"/>
              </a:rPr>
              <a:t>Up to 3% toward closing costs</a:t>
            </a:r>
          </a:p>
          <a:p>
            <a:pPr marL="1063054" lvl="1" indent="-742950">
              <a:lnSpc>
                <a:spcPct val="150000"/>
              </a:lnSpc>
              <a:buFont typeface="+mj-lt"/>
              <a:buAutoNum type="arabicPeriod"/>
            </a:pPr>
            <a:r>
              <a:rPr lang="en-US" sz="2400" b="1" dirty="0">
                <a:solidFill>
                  <a:srgbClr val="173A66"/>
                </a:solidFill>
                <a:latin typeface="Carlito" panose="020F0502020204030204" pitchFamily="34" charset="0"/>
                <a:ea typeface="Arial" pitchFamily="34" charset="-122"/>
                <a:cs typeface="Carlito" panose="020F0502020204030204" pitchFamily="34" charset="0"/>
              </a:rPr>
              <a:t>Fully owned solar</a:t>
            </a:r>
          </a:p>
          <a:p>
            <a:pPr marL="1520254" lvl="2" indent="-742950">
              <a:lnSpc>
                <a:spcPct val="150000"/>
              </a:lnSpc>
              <a:buFont typeface="Arial" panose="020B0604020202020204" pitchFamily="34" charset="0"/>
              <a:buChar char="•"/>
            </a:pPr>
            <a:r>
              <a:rPr lang="en-US" sz="2400" dirty="0">
                <a:solidFill>
                  <a:srgbClr val="173A66"/>
                </a:solidFill>
                <a:latin typeface="Carlito" panose="020F0502020204030204" pitchFamily="34" charset="0"/>
                <a:ea typeface="Arial" pitchFamily="34" charset="-122"/>
                <a:cs typeface="Carlito" panose="020F0502020204030204" pitchFamily="34" charset="0"/>
              </a:rPr>
              <a:t>A new solar system is installed after closing with no third-party contracts, solar liens, or UCC filings.</a:t>
            </a:r>
          </a:p>
          <a:p>
            <a:pPr marL="1063054" lvl="1" indent="-742950">
              <a:lnSpc>
                <a:spcPct val="150000"/>
              </a:lnSpc>
              <a:buFont typeface="+mj-lt"/>
              <a:buAutoNum type="arabicPeriod"/>
            </a:pPr>
            <a:r>
              <a:rPr lang="en-US" sz="2400" b="1" dirty="0">
                <a:solidFill>
                  <a:srgbClr val="173A66"/>
                </a:solidFill>
                <a:latin typeface="Carlito" panose="020F0502020204030204" pitchFamily="34" charset="0"/>
                <a:ea typeface="Arial" pitchFamily="34" charset="-122"/>
                <a:cs typeface="Carlito" panose="020F0502020204030204" pitchFamily="34" charset="0"/>
              </a:rPr>
              <a:t>Household affordability </a:t>
            </a:r>
          </a:p>
          <a:p>
            <a:pPr marL="1520254" lvl="2" indent="-742950">
              <a:lnSpc>
                <a:spcPct val="150000"/>
              </a:lnSpc>
              <a:buFont typeface="Arial" panose="020B0604020202020204" pitchFamily="34" charset="0"/>
              <a:buChar char="•"/>
            </a:pPr>
            <a:r>
              <a:rPr lang="en-US" sz="2400" dirty="0">
                <a:solidFill>
                  <a:srgbClr val="173A66"/>
                </a:solidFill>
                <a:latin typeface="Carlito" panose="020F0502020204030204" pitchFamily="34" charset="0"/>
                <a:ea typeface="Arial" pitchFamily="34" charset="-122"/>
                <a:cs typeface="Carlito" panose="020F0502020204030204" pitchFamily="34" charset="0"/>
              </a:rPr>
              <a:t>Potential utility savings may improve the homeowner’s overall monthly financial picture</a:t>
            </a:r>
          </a:p>
        </p:txBody>
      </p:sp>
      <p:grpSp>
        <p:nvGrpSpPr>
          <p:cNvPr id="48" name="Group 8">
            <a:extLst>
              <a:ext uri="{FF2B5EF4-FFF2-40B4-BE49-F238E27FC236}">
                <a16:creationId xmlns:a16="http://schemas.microsoft.com/office/drawing/2014/main" id="{2EDCFCBF-4A76-11D9-D3F5-C21D786FC76C}"/>
              </a:ext>
            </a:extLst>
          </p:cNvPr>
          <p:cNvGrpSpPr/>
          <p:nvPr/>
        </p:nvGrpSpPr>
        <p:grpSpPr>
          <a:xfrm>
            <a:off x="10896600" y="3467100"/>
            <a:ext cx="6717068" cy="5750164"/>
            <a:chOff x="0" y="0"/>
            <a:chExt cx="9846936" cy="8873513"/>
          </a:xfrm>
        </p:grpSpPr>
        <p:sp>
          <p:nvSpPr>
            <p:cNvPr id="49" name="Freeform 9">
              <a:extLst>
                <a:ext uri="{FF2B5EF4-FFF2-40B4-BE49-F238E27FC236}">
                  <a16:creationId xmlns:a16="http://schemas.microsoft.com/office/drawing/2014/main" id="{586B234F-675C-15E7-0CF7-934C08BD33DF}"/>
                </a:ext>
              </a:extLst>
            </p:cNvPr>
            <p:cNvSpPr/>
            <p:nvPr/>
          </p:nvSpPr>
          <p:spPr>
            <a:xfrm>
              <a:off x="0" y="0"/>
              <a:ext cx="9846945" cy="8873490"/>
            </a:xfrm>
            <a:custGeom>
              <a:avLst/>
              <a:gdLst/>
              <a:ahLst/>
              <a:cxnLst/>
              <a:rect l="l" t="t" r="r" b="b"/>
              <a:pathLst>
                <a:path w="9846945" h="8873490">
                  <a:moveTo>
                    <a:pt x="0" y="0"/>
                  </a:moveTo>
                  <a:lnTo>
                    <a:pt x="9846945" y="0"/>
                  </a:lnTo>
                  <a:lnTo>
                    <a:pt x="9846945" y="8873490"/>
                  </a:lnTo>
                  <a:lnTo>
                    <a:pt x="0" y="8873490"/>
                  </a:lnTo>
                  <a:lnTo>
                    <a:pt x="0" y="0"/>
                  </a:lnTo>
                  <a:close/>
                </a:path>
              </a:pathLst>
            </a:custGeom>
            <a:blipFill>
              <a:blip r:embed="rId3"/>
              <a:stretch>
                <a:fillRect t="-33513" b="-33513"/>
              </a:stretch>
            </a:blipFill>
          </p:spPr>
          <p:txBody>
            <a:bodyPr/>
            <a:lstStyle/>
            <a:p>
              <a:endParaRPr lang="en-US" dirty="0"/>
            </a:p>
          </p:txBody>
        </p:sp>
      </p:grpSp>
    </p:spTree>
    <p:extLst>
      <p:ext uri="{BB962C8B-B14F-4D97-AF65-F5344CB8AC3E}">
        <p14:creationId xmlns:p14="http://schemas.microsoft.com/office/powerpoint/2010/main" val="866514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94639-FB7A-A01C-094F-A6212212F2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5D76973-0CA5-0AE9-576D-2FF547DD6003}"/>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400" b="1" dirty="0">
                <a:solidFill>
                  <a:srgbClr val="0B2D4D"/>
                </a:solidFill>
                <a:latin typeface="League Spartan" pitchFamily="2" charset="0"/>
                <a:ea typeface="Nimbus Sans"/>
                <a:cs typeface="Carlito" panose="020F0502020204030204" pitchFamily="34" charset="0"/>
              </a:rPr>
              <a:t>Basic Buyer Qualifications</a:t>
            </a:r>
            <a:endParaRPr sz="44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6381AE05-EBE5-749C-E9C2-CBE0EB02D646}"/>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a:solidFill>
                  <a:srgbClr val="64717E"/>
                </a:solidFill>
                <a:latin typeface="Carlito" panose="020F0502020204030204" pitchFamily="34" charset="0"/>
                <a:ea typeface="Nimbus Sans"/>
                <a:cs typeface="Carlito" panose="020F0502020204030204" pitchFamily="34" charset="0"/>
              </a:rPr>
              <a:t>These thresholds are a starting point for your personal review. </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43F7908F-F1AC-BD96-2A98-272BB20A5844}"/>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DD2F69D4-79C8-EC42-2227-BC8FA124039F}"/>
              </a:ext>
            </a:extLst>
          </p:cNvPr>
          <p:cNvSpPr>
            <a:spLocks noGrp="1"/>
          </p:cNvSpPr>
          <p:nvPr/>
        </p:nvSpPr>
        <p:spPr>
          <a:xfrm>
            <a:off x="1171575" y="3000375"/>
            <a:ext cx="371475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620</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0C3AF4D0-7F4C-6687-1F7E-54889F609915}"/>
              </a:ext>
            </a:extLst>
          </p:cNvPr>
          <p:cNvSpPr>
            <a:spLocks noGrp="1"/>
          </p:cNvSpPr>
          <p:nvPr/>
        </p:nvSpPr>
        <p:spPr>
          <a:xfrm>
            <a:off x="5857875" y="3228975"/>
            <a:ext cx="92868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Minimum Credit Score</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3AE78D52-CF6E-A2B0-4CA1-7E353BDD338F}"/>
              </a:ext>
            </a:extLst>
          </p:cNvPr>
          <p:cNvSpPr>
            <a:spLocks noGrp="1"/>
          </p:cNvSpPr>
          <p:nvPr/>
        </p:nvSpPr>
        <p:spPr>
          <a:xfrm>
            <a:off x="1171575" y="4500563"/>
            <a:ext cx="15573375" cy="0"/>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772CCE26-F076-71BA-ED67-AFF41B2D2CD6}"/>
              </a:ext>
            </a:extLst>
          </p:cNvPr>
          <p:cNvSpPr>
            <a:spLocks noGrp="1"/>
          </p:cNvSpPr>
          <p:nvPr/>
        </p:nvSpPr>
        <p:spPr>
          <a:xfrm>
            <a:off x="1171574" y="4914900"/>
            <a:ext cx="4162425" cy="1000125"/>
          </a:xfrm>
          <a:prstGeom prst="rect">
            <a:avLst/>
          </a:prstGeom>
          <a:noFill/>
          <a:ln w="0">
            <a:noFill/>
          </a:ln>
        </p:spPr>
        <p:txBody>
          <a:bodyPr lIns="57150" tIns="57150" rIns="57150" bIns="57150" anchor="ctr">
            <a:normAutofit fontScale="89322"/>
          </a:bodyPr>
          <a:lstStyle/>
          <a:p>
            <a:pPr algn="ctr">
              <a:lnSpc>
                <a:spcPct val="100000"/>
              </a:lnSpc>
              <a:buNone/>
              <a:defRPr sz="2250" b="1" i="0">
                <a:solidFill>
                  <a:srgbClr val="23794F"/>
                </a:solidFill>
                <a:latin typeface="Nimbus Sans"/>
                <a:ea typeface="Nimbus Sans"/>
                <a:cs typeface="Nimbus Sans"/>
              </a:defRPr>
            </a:pPr>
            <a:r>
              <a:rPr lang="en-US" sz="6200" b="1" dirty="0">
                <a:solidFill>
                  <a:srgbClr val="133364"/>
                </a:solidFill>
                <a:latin typeface="Carlito" panose="020F0502020204030204" pitchFamily="34" charset="0"/>
                <a:ea typeface="Nimbus Sans"/>
                <a:cs typeface="Carlito" panose="020F0502020204030204" pitchFamily="34" charset="0"/>
              </a:rPr>
              <a:t>FHA </a:t>
            </a:r>
            <a:r>
              <a:rPr lang="en-US" sz="6200" dirty="0">
                <a:solidFill>
                  <a:srgbClr val="133364"/>
                </a:solidFill>
                <a:latin typeface="Carlito" panose="020F0502020204030204" pitchFamily="34" charset="0"/>
                <a:ea typeface="Nimbus Sans"/>
                <a:cs typeface="Carlito" panose="020F0502020204030204" pitchFamily="34" charset="0"/>
              </a:rPr>
              <a:t>or</a:t>
            </a:r>
            <a:r>
              <a:rPr lang="en-US" sz="6200" b="1" dirty="0">
                <a:solidFill>
                  <a:srgbClr val="133364"/>
                </a:solidFill>
                <a:latin typeface="Carlito" panose="020F0502020204030204" pitchFamily="34" charset="0"/>
                <a:ea typeface="Nimbus Sans"/>
                <a:cs typeface="Carlito" panose="020F0502020204030204" pitchFamily="34" charset="0"/>
              </a:rPr>
              <a:t> FNMA</a:t>
            </a:r>
            <a:endParaRPr sz="6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0F45C20E-9786-65BF-83EF-ACFFF6400B36}"/>
              </a:ext>
            </a:extLst>
          </p:cNvPr>
          <p:cNvSpPr>
            <a:spLocks noGrp="1"/>
          </p:cNvSpPr>
          <p:nvPr/>
        </p:nvSpPr>
        <p:spPr>
          <a:xfrm>
            <a:off x="5857875" y="5057775"/>
            <a:ext cx="92868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Eligible purchase or refinance financing</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5F3F844B-EDB9-CD4B-4D30-D1D3D44FA499}"/>
              </a:ext>
            </a:extLst>
          </p:cNvPr>
          <p:cNvSpPr>
            <a:spLocks noGrp="1"/>
          </p:cNvSpPr>
          <p:nvPr/>
        </p:nvSpPr>
        <p:spPr>
          <a:xfrm>
            <a:off x="1171575" y="6257925"/>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CA959083-C23B-F548-2809-711356E08E8A}"/>
              </a:ext>
            </a:extLst>
          </p:cNvPr>
          <p:cNvSpPr>
            <a:spLocks noGrp="1"/>
          </p:cNvSpPr>
          <p:nvPr/>
        </p:nvSpPr>
        <p:spPr>
          <a:xfrm>
            <a:off x="1171575" y="6657975"/>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Full Loan</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29F08A6E-0B6C-7A72-D663-CB1546B84D75}"/>
              </a:ext>
            </a:extLst>
          </p:cNvPr>
          <p:cNvSpPr>
            <a:spLocks noGrp="1"/>
          </p:cNvSpPr>
          <p:nvPr/>
        </p:nvSpPr>
        <p:spPr>
          <a:xfrm>
            <a:off x="5857875" y="6886575"/>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dirty="0">
                <a:solidFill>
                  <a:srgbClr val="133364"/>
                </a:solidFill>
                <a:latin typeface="Carlito" panose="020F0502020204030204" pitchFamily="34" charset="0"/>
                <a:ea typeface="Nimbus Sans"/>
                <a:cs typeface="Carlito" panose="020F0502020204030204" pitchFamily="34" charset="0"/>
              </a:rPr>
              <a:t>Income and credit review includes the mortgage with solar</a:t>
            </a:r>
            <a:endParaRPr sz="3200" dirty="0">
              <a:solidFill>
                <a:srgbClr val="133364"/>
              </a:solidFill>
              <a:latin typeface="Carlito" panose="020F0502020204030204" pitchFamily="34" charset="0"/>
              <a:ea typeface="Nimbus Sans"/>
              <a:cs typeface="Carlito" panose="020F0502020204030204" pitchFamily="34" charset="0"/>
            </a:endParaRPr>
          </a:p>
        </p:txBody>
      </p:sp>
      <p:sp>
        <p:nvSpPr>
          <p:cNvPr id="14" name="Rectangle: Rounded Corners 13">
            <a:extLst>
              <a:ext uri="{FF2B5EF4-FFF2-40B4-BE49-F238E27FC236}">
                <a16:creationId xmlns:a16="http://schemas.microsoft.com/office/drawing/2014/main" id="{E7A43185-DB47-F376-392D-7498BDDC9D64}"/>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a:p>
        </p:txBody>
      </p:sp>
      <p:sp>
        <p:nvSpPr>
          <p:cNvPr id="15" name="Rectangle 14">
            <a:extLst>
              <a:ext uri="{FF2B5EF4-FFF2-40B4-BE49-F238E27FC236}">
                <a16:creationId xmlns:a16="http://schemas.microsoft.com/office/drawing/2014/main" id="{926E0455-709A-CC53-1A18-B9F2B6F3483C}"/>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Actual borrower, property, underwriting and program requirements apply.</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EADB9AD6-3DEE-58B2-8362-75365319F178}"/>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C0D52E53-310E-2A31-4CFF-7B645B558E4D}"/>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BE68FF0B-26E9-E28D-1B60-869838754880}"/>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B7CF0069-DB26-06EB-BD78-516AF4933CF7}"/>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06912CA8-3A4F-9D42-982F-0E02EC48CF37}"/>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F298868C-0B28-6895-EB60-2F627A5BA825}"/>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0EEAA2F4-5A66-CB8C-226D-A119D2CDF2AD}"/>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DFF7427A-6D42-375A-6E4C-091E64CB86DD}"/>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74F62F56-4045-28AB-2D5E-B7F2A3308EC0}"/>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BCD8C038-2458-725C-CE78-0E2D451716D0}"/>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20073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13641-C7AA-A211-2E95-A8D78AC51F9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685A0A4-5649-B93E-2905-562F034060D9}"/>
              </a:ext>
            </a:extLst>
          </p:cNvPr>
          <p:cNvSpPr>
            <a:spLocks noGrp="1"/>
          </p:cNvSpPr>
          <p:nvPr/>
        </p:nvSpPr>
        <p:spPr>
          <a:xfrm>
            <a:off x="949036" y="1416549"/>
            <a:ext cx="14859000" cy="857250"/>
          </a:xfrm>
          <a:prstGeom prst="rect">
            <a:avLst/>
          </a:prstGeom>
          <a:noFill/>
          <a:ln w="0">
            <a:noFill/>
          </a:ln>
        </p:spPr>
        <p:txBody>
          <a:bodyPr lIns="0" tIns="0" rIns="0" bIns="0" anchor="t">
            <a:normAutofit lnSpcReduction="10000"/>
          </a:bodyPr>
          <a:lstStyle/>
          <a:p>
            <a:pPr algn="l">
              <a:lnSpc>
                <a:spcPct val="100000"/>
              </a:lnSpc>
              <a:buNone/>
              <a:defRPr sz="2700" b="1" i="0">
                <a:solidFill>
                  <a:srgbClr val="0B2D4D"/>
                </a:solidFill>
                <a:latin typeface="Nimbus Sans"/>
                <a:ea typeface="Nimbus Sans"/>
                <a:cs typeface="Nimbus Sans"/>
              </a:defRPr>
            </a:pPr>
            <a:r>
              <a:rPr lang="en-US" sz="6000" b="1" dirty="0">
                <a:solidFill>
                  <a:srgbClr val="0B2D4D"/>
                </a:solidFill>
                <a:latin typeface="League Spartan" pitchFamily="2" charset="0"/>
                <a:ea typeface="Nimbus Sans"/>
                <a:cs typeface="Carlito" panose="020F0502020204030204" pitchFamily="34" charset="0"/>
              </a:rPr>
              <a:t>How the FHA Assistance Works</a:t>
            </a:r>
            <a:endParaRPr sz="6000" b="1" dirty="0">
              <a:solidFill>
                <a:srgbClr val="0B2D4D"/>
              </a:solidFill>
              <a:latin typeface="League Spartan" pitchFamily="2"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AC3E2588-5D4E-FBD0-854A-F27C942494B8}"/>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542BBE07-EB72-6455-344F-7EE9B59D0B41}"/>
              </a:ext>
            </a:extLst>
          </p:cNvPr>
          <p:cNvSpPr>
            <a:spLocks noGrp="1"/>
          </p:cNvSpPr>
          <p:nvPr/>
        </p:nvSpPr>
        <p:spPr>
          <a:xfrm>
            <a:off x="1171575" y="3000375"/>
            <a:ext cx="371475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3600" b="1" dirty="0">
                <a:solidFill>
                  <a:srgbClr val="133364"/>
                </a:solidFill>
                <a:latin typeface="Carlito" panose="020F0502020204030204" pitchFamily="34" charset="0"/>
                <a:ea typeface="Nimbus Sans"/>
                <a:cs typeface="Carlito" panose="020F0502020204030204" pitchFamily="34" charset="0"/>
              </a:rPr>
              <a:t>3.5% or 5%</a:t>
            </a:r>
            <a:endParaRPr sz="36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4B9DF969-6173-06F3-3CD8-9A36DF1C9BFC}"/>
              </a:ext>
            </a:extLst>
          </p:cNvPr>
          <p:cNvSpPr>
            <a:spLocks noGrp="1"/>
          </p:cNvSpPr>
          <p:nvPr/>
        </p:nvSpPr>
        <p:spPr>
          <a:xfrm>
            <a:off x="5857875" y="3228975"/>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Assistance toward eligible down payment and/or closing costs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25D2DE37-9CD3-30C4-6905-29A359F63648}"/>
              </a:ext>
            </a:extLst>
          </p:cNvPr>
          <p:cNvSpPr>
            <a:spLocks noGrp="1"/>
          </p:cNvSpPr>
          <p:nvPr/>
        </p:nvSpPr>
        <p:spPr>
          <a:xfrm>
            <a:off x="1171575" y="4500563"/>
            <a:ext cx="15573375" cy="0"/>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1A598871-8A01-615D-8607-A7B46467ED14}"/>
              </a:ext>
            </a:extLst>
          </p:cNvPr>
          <p:cNvSpPr>
            <a:spLocks noGrp="1"/>
          </p:cNvSpPr>
          <p:nvPr/>
        </p:nvSpPr>
        <p:spPr>
          <a:xfrm>
            <a:off x="1171575" y="4914900"/>
            <a:ext cx="3714750" cy="1000125"/>
          </a:xfrm>
          <a:prstGeom prst="rect">
            <a:avLst/>
          </a:prstGeom>
          <a:noFill/>
          <a:ln w="0">
            <a:noFill/>
          </a:ln>
        </p:spPr>
        <p:txBody>
          <a:bodyPr lIns="57150" tIns="57150" rIns="57150" bIns="57150" anchor="ctr">
            <a:noAutofit/>
          </a:bodyPr>
          <a:lstStyle/>
          <a:p>
            <a:pPr algn="ctr">
              <a:lnSpc>
                <a:spcPct val="100000"/>
              </a:lnSpc>
              <a:buNone/>
              <a:defRPr sz="2250" b="1" i="0">
                <a:solidFill>
                  <a:srgbClr val="23794F"/>
                </a:solidFill>
                <a:latin typeface="Nimbus Sans"/>
                <a:ea typeface="Nimbus Sans"/>
                <a:cs typeface="Nimbus Sans"/>
              </a:defRPr>
            </a:pPr>
            <a:r>
              <a:rPr lang="en-US" sz="3600" b="1" dirty="0">
                <a:solidFill>
                  <a:srgbClr val="133364"/>
                </a:solidFill>
                <a:latin typeface="Carlito" panose="020F0502020204030204" pitchFamily="34" charset="0"/>
                <a:ea typeface="Nimbus Sans"/>
                <a:cs typeface="Carlito" panose="020F0502020204030204" pitchFamily="34" charset="0"/>
              </a:rPr>
              <a:t>No monthly payment</a:t>
            </a:r>
            <a:endParaRPr sz="36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DDD64992-B379-8C86-814E-E47FEA7AD208}"/>
              </a:ext>
            </a:extLst>
          </p:cNvPr>
          <p:cNvSpPr>
            <a:spLocks noGrp="1"/>
          </p:cNvSpPr>
          <p:nvPr/>
        </p:nvSpPr>
        <p:spPr>
          <a:xfrm>
            <a:off x="5857875" y="5057775"/>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The assistance is structured as a forgivable second lien.</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228459BC-9CA7-1CE8-4B78-BA2BDD6E48E4}"/>
              </a:ext>
            </a:extLst>
          </p:cNvPr>
          <p:cNvSpPr>
            <a:spLocks noGrp="1"/>
          </p:cNvSpPr>
          <p:nvPr/>
        </p:nvSpPr>
        <p:spPr>
          <a:xfrm>
            <a:off x="1171575" y="6257925"/>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4A9109E7-7E2C-A465-6937-EAB18CC14D47}"/>
              </a:ext>
            </a:extLst>
          </p:cNvPr>
          <p:cNvSpPr>
            <a:spLocks noGrp="1"/>
          </p:cNvSpPr>
          <p:nvPr/>
        </p:nvSpPr>
        <p:spPr>
          <a:xfrm>
            <a:off x="1171575" y="6657975"/>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3600" b="1" dirty="0">
                <a:solidFill>
                  <a:srgbClr val="133364"/>
                </a:solidFill>
                <a:latin typeface="Carlito" panose="020F0502020204030204" pitchFamily="34" charset="0"/>
                <a:ea typeface="Nimbus Sans"/>
                <a:cs typeface="Carlito" panose="020F0502020204030204" pitchFamily="34" charset="0"/>
              </a:rPr>
              <a:t>After installation</a:t>
            </a:r>
            <a:endParaRPr sz="36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08574C1C-C9C5-BC04-027E-055EA79EFFCE}"/>
              </a:ext>
            </a:extLst>
          </p:cNvPr>
          <p:cNvSpPr>
            <a:spLocks noGrp="1"/>
          </p:cNvSpPr>
          <p:nvPr/>
        </p:nvSpPr>
        <p:spPr>
          <a:xfrm>
            <a:off x="5857874" y="6654511"/>
            <a:ext cx="10887075" cy="1028700"/>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dirty="0">
                <a:solidFill>
                  <a:srgbClr val="133364"/>
                </a:solidFill>
                <a:latin typeface="Carlito" panose="020F0502020204030204" pitchFamily="34" charset="0"/>
                <a:ea typeface="Nimbus Sans"/>
                <a:cs typeface="Carlito" panose="020F0502020204030204" pitchFamily="34" charset="0"/>
              </a:rPr>
              <a:t>The second lien is forgiven after the new solar system is completed under the program terms. </a:t>
            </a:r>
            <a:endParaRPr sz="3200" dirty="0">
              <a:solidFill>
                <a:srgbClr val="133364"/>
              </a:solidFill>
              <a:latin typeface="Carlito" panose="020F0502020204030204" pitchFamily="34" charset="0"/>
              <a:ea typeface="Nimbus Sans"/>
              <a:cs typeface="Carlito" panose="020F0502020204030204" pitchFamily="34" charset="0"/>
            </a:endParaRPr>
          </a:p>
        </p:txBody>
      </p:sp>
      <p:sp>
        <p:nvSpPr>
          <p:cNvPr id="14" name="Rectangle: Rounded Corners 13">
            <a:extLst>
              <a:ext uri="{FF2B5EF4-FFF2-40B4-BE49-F238E27FC236}">
                <a16:creationId xmlns:a16="http://schemas.microsoft.com/office/drawing/2014/main" id="{CA2B78D4-7117-918D-8FDA-AD4D45BD5919}"/>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a:p>
        </p:txBody>
      </p:sp>
      <p:sp>
        <p:nvSpPr>
          <p:cNvPr id="15" name="Rectangle 14">
            <a:extLst>
              <a:ext uri="{FF2B5EF4-FFF2-40B4-BE49-F238E27FC236}">
                <a16:creationId xmlns:a16="http://schemas.microsoft.com/office/drawing/2014/main" id="{FF04E453-DED0-B344-5685-4AB58537EB21}"/>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Review the second lien and all closing charges before you commit.</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2B14372D-CD91-E768-9614-EDDD8C089C4D}"/>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C5245AD3-6F45-3869-03CE-B54F46AFE87E}"/>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EF434B00-EE7B-5CD7-1516-6F9988CE2F5A}"/>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4699546D-3348-FC4C-913B-46A46BF50395}"/>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308B8606-84FF-B1F7-3400-5C12CA3A258A}"/>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7D6F9B23-AF5B-BA10-72E6-C45C88333D9C}"/>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6CD570D3-38F7-03EF-EB62-0F7182197A0C}"/>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0E01AE5F-82ED-5B8C-7A6E-CCD948D5A60D}"/>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A0BA3F9D-3DF6-E76A-DED1-B05664DF1938}"/>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502D1063-A088-4548-23FF-C1549E5980F7}"/>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4278136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3CCE7-48C1-31CF-0012-72C5FABC68F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889A8C-952E-613D-D388-85D0E1AEA892}"/>
              </a:ext>
            </a:extLst>
          </p:cNvPr>
          <p:cNvSpPr>
            <a:spLocks noGrp="1"/>
          </p:cNvSpPr>
          <p:nvPr/>
        </p:nvSpPr>
        <p:spPr>
          <a:xfrm>
            <a:off x="949036" y="1416549"/>
            <a:ext cx="14859000" cy="857250"/>
          </a:xfrm>
          <a:prstGeom prst="rect">
            <a:avLst/>
          </a:prstGeom>
          <a:noFill/>
          <a:ln w="0">
            <a:noFill/>
          </a:ln>
        </p:spPr>
        <p:txBody>
          <a:bodyPr lIns="0" tIns="0" rIns="0" bIns="0" anchor="t">
            <a:normAutofit lnSpcReduction="10000"/>
          </a:bodyPr>
          <a:lstStyle/>
          <a:p>
            <a:pPr algn="l">
              <a:lnSpc>
                <a:spcPct val="100000"/>
              </a:lnSpc>
              <a:buNone/>
              <a:defRPr sz="2700" b="1" i="0">
                <a:solidFill>
                  <a:srgbClr val="0B2D4D"/>
                </a:solidFill>
                <a:latin typeface="Nimbus Sans"/>
                <a:ea typeface="Nimbus Sans"/>
                <a:cs typeface="Nimbus Sans"/>
              </a:defRPr>
            </a:pPr>
            <a:r>
              <a:rPr lang="en-US" sz="6000" b="1" dirty="0">
                <a:solidFill>
                  <a:srgbClr val="0B2D4D"/>
                </a:solidFill>
                <a:latin typeface="League Spartan" pitchFamily="2" charset="0"/>
                <a:ea typeface="Nimbus Sans"/>
                <a:cs typeface="Carlito" panose="020F0502020204030204" pitchFamily="34" charset="0"/>
              </a:rPr>
              <a:t>How the FNMA Assistance Works</a:t>
            </a:r>
            <a:endParaRPr sz="6000" b="1" dirty="0">
              <a:solidFill>
                <a:srgbClr val="0B2D4D"/>
              </a:solidFill>
              <a:latin typeface="League Spartan" pitchFamily="2"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D935BA6A-106F-5E3C-5BFF-794199896E12}"/>
              </a:ext>
            </a:extLst>
          </p:cNvPr>
          <p:cNvSpPr>
            <a:spLocks noGrp="1"/>
          </p:cNvSpPr>
          <p:nvPr/>
        </p:nvSpPr>
        <p:spPr>
          <a:xfrm>
            <a:off x="949036" y="3086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F02F18E0-19D5-2E73-0A22-AC417DEA73E8}"/>
              </a:ext>
            </a:extLst>
          </p:cNvPr>
          <p:cNvSpPr>
            <a:spLocks noGrp="1"/>
          </p:cNvSpPr>
          <p:nvPr/>
        </p:nvSpPr>
        <p:spPr>
          <a:xfrm>
            <a:off x="1057275" y="3442746"/>
            <a:ext cx="371475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3600" b="1" dirty="0">
                <a:solidFill>
                  <a:srgbClr val="133364"/>
                </a:solidFill>
                <a:latin typeface="Carlito" panose="020F0502020204030204" pitchFamily="34" charset="0"/>
                <a:ea typeface="Nimbus Sans"/>
                <a:cs typeface="Carlito" panose="020F0502020204030204" pitchFamily="34" charset="0"/>
              </a:rPr>
              <a:t>Up to 3%</a:t>
            </a:r>
            <a:endParaRPr sz="36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6E103499-FC98-89A3-DDFA-4CF9FD71D115}"/>
              </a:ext>
            </a:extLst>
          </p:cNvPr>
          <p:cNvSpPr>
            <a:spLocks noGrp="1"/>
          </p:cNvSpPr>
          <p:nvPr/>
        </p:nvSpPr>
        <p:spPr>
          <a:xfrm>
            <a:off x="5857873" y="3712802"/>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Assistance toward closing costs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E230853C-27BE-6332-78C6-3B265F8C8E74}"/>
              </a:ext>
            </a:extLst>
          </p:cNvPr>
          <p:cNvSpPr>
            <a:spLocks noGrp="1"/>
          </p:cNvSpPr>
          <p:nvPr/>
        </p:nvSpPr>
        <p:spPr>
          <a:xfrm>
            <a:off x="1199284" y="5134408"/>
            <a:ext cx="15573375" cy="0"/>
          </a:xfrm>
          <a:prstGeom prst="line">
            <a:avLst/>
          </a:prstGeom>
          <a:noFill/>
          <a:ln w="9525">
            <a:solidFill>
              <a:srgbClr val="CBD5DC"/>
            </a:solidFill>
            <a:prstDash val="solid"/>
          </a:ln>
        </p:spPr>
        <p:txBody>
          <a:bodyPr/>
          <a:lstStyle/>
          <a:p>
            <a:endParaRPr lang="en-US" sz="2700" dirty="0"/>
          </a:p>
        </p:txBody>
      </p:sp>
      <p:sp>
        <p:nvSpPr>
          <p:cNvPr id="9" name="Rectangle 8">
            <a:extLst>
              <a:ext uri="{FF2B5EF4-FFF2-40B4-BE49-F238E27FC236}">
                <a16:creationId xmlns:a16="http://schemas.microsoft.com/office/drawing/2014/main" id="{962CA61E-86B3-022A-53F6-907365F3AC9E}"/>
              </a:ext>
            </a:extLst>
          </p:cNvPr>
          <p:cNvSpPr>
            <a:spLocks noGrp="1"/>
          </p:cNvSpPr>
          <p:nvPr/>
        </p:nvSpPr>
        <p:spPr>
          <a:xfrm>
            <a:off x="1199284" y="5807869"/>
            <a:ext cx="3714750" cy="1000125"/>
          </a:xfrm>
          <a:prstGeom prst="rect">
            <a:avLst/>
          </a:prstGeom>
          <a:noFill/>
          <a:ln w="0">
            <a:noFill/>
          </a:ln>
        </p:spPr>
        <p:txBody>
          <a:bodyPr lIns="57150" tIns="57150" rIns="57150" bIns="57150" anchor="ctr">
            <a:noAutofit/>
          </a:bodyPr>
          <a:lstStyle/>
          <a:p>
            <a:pPr algn="ctr">
              <a:lnSpc>
                <a:spcPct val="100000"/>
              </a:lnSpc>
              <a:buNone/>
              <a:defRPr sz="2250" b="1" i="0">
                <a:solidFill>
                  <a:srgbClr val="23794F"/>
                </a:solidFill>
                <a:latin typeface="Nimbus Sans"/>
                <a:ea typeface="Nimbus Sans"/>
                <a:cs typeface="Nimbus Sans"/>
              </a:defRPr>
            </a:pPr>
            <a:r>
              <a:rPr lang="en-US" sz="3600" b="1" dirty="0">
                <a:solidFill>
                  <a:srgbClr val="133364"/>
                </a:solidFill>
                <a:latin typeface="Carlito" panose="020F0502020204030204" pitchFamily="34" charset="0"/>
                <a:ea typeface="Nimbus Sans"/>
                <a:cs typeface="Carlito" panose="020F0502020204030204" pitchFamily="34" charset="0"/>
              </a:rPr>
              <a:t>No monthly payment</a:t>
            </a:r>
            <a:endParaRPr sz="36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7D980A54-EFC5-82EF-31DE-FDDF01758F3B}"/>
              </a:ext>
            </a:extLst>
          </p:cNvPr>
          <p:cNvSpPr>
            <a:spLocks noGrp="1"/>
          </p:cNvSpPr>
          <p:nvPr/>
        </p:nvSpPr>
        <p:spPr>
          <a:xfrm>
            <a:off x="5857874" y="5950743"/>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The assistance is structured as interested party contribution.</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2C326854-A926-2E5F-FBBB-0CE79DFF1125}"/>
              </a:ext>
            </a:extLst>
          </p:cNvPr>
          <p:cNvSpPr>
            <a:spLocks noGrp="1"/>
          </p:cNvSpPr>
          <p:nvPr/>
        </p:nvSpPr>
        <p:spPr>
          <a:xfrm>
            <a:off x="1171575" y="7658100"/>
            <a:ext cx="15573375" cy="0"/>
          </a:xfrm>
          <a:prstGeom prst="line">
            <a:avLst/>
          </a:prstGeom>
          <a:noFill/>
          <a:ln w="9525">
            <a:solidFill>
              <a:srgbClr val="CBD5DC"/>
            </a:solidFill>
            <a:prstDash val="solid"/>
          </a:ln>
        </p:spPr>
        <p:txBody>
          <a:bodyPr/>
          <a:lstStyle/>
          <a:p>
            <a:endParaRPr lang="en-US" sz="2700"/>
          </a:p>
        </p:txBody>
      </p:sp>
      <p:sp>
        <p:nvSpPr>
          <p:cNvPr id="14" name="Rectangle: Rounded Corners 13">
            <a:extLst>
              <a:ext uri="{FF2B5EF4-FFF2-40B4-BE49-F238E27FC236}">
                <a16:creationId xmlns:a16="http://schemas.microsoft.com/office/drawing/2014/main" id="{EC53C3C7-F620-7398-DA73-C7F0B9F9BD0B}"/>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a:p>
        </p:txBody>
      </p:sp>
      <p:sp>
        <p:nvSpPr>
          <p:cNvPr id="15" name="Rectangle 14">
            <a:extLst>
              <a:ext uri="{FF2B5EF4-FFF2-40B4-BE49-F238E27FC236}">
                <a16:creationId xmlns:a16="http://schemas.microsoft.com/office/drawing/2014/main" id="{2F6C9F69-6A5E-711B-3924-B8C02A97999A}"/>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Review whether any additional interested party contributions are being provided.</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AAFBD9E1-5432-6E0A-43E2-76ED87DC5599}"/>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666391E5-DEE1-18FF-199C-BD77974FEA80}"/>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CEC1F1A9-4F95-243C-DF11-8B28E309F0E7}"/>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6CBDF527-01B8-008F-5FA8-8BE3EEE350CF}"/>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C18A4378-E3B2-6045-4CC5-E83451FF7015}"/>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F9F69ABF-DE16-870B-7530-0D6E2F34AEA8}"/>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CF63EA82-41FE-B5BD-6DF6-DEE6719B05AC}"/>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BA29FA05-9CDE-FFCF-5ECB-688304A9A6B2}"/>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AE8D7612-29A4-EA28-3C71-25E03D1E2325}"/>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4F1FF565-E6C0-9C25-179F-9660B15C43BA}"/>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1947999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EF82E-5BA7-6BF0-2A68-48EBCF09FDE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29176C6-E9A1-1E97-2B72-ED821CD8C137}"/>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400" b="1" dirty="0">
                <a:solidFill>
                  <a:srgbClr val="0B2D4D"/>
                </a:solidFill>
                <a:latin typeface="League Spartan" pitchFamily="2" charset="0"/>
                <a:ea typeface="Nimbus Sans"/>
                <a:cs typeface="Carlito" panose="020F0502020204030204" pitchFamily="34" charset="0"/>
              </a:rPr>
              <a:t>What FHA Assistance Could Look Like</a:t>
            </a:r>
            <a:endParaRPr sz="44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021AB35F-4196-7577-4843-374EB9E64E12}"/>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a:solidFill>
                  <a:srgbClr val="64717E"/>
                </a:solidFill>
                <a:latin typeface="Carlito" panose="020F0502020204030204" pitchFamily="34" charset="0"/>
                <a:ea typeface="Nimbus Sans"/>
                <a:cs typeface="Carlito" panose="020F0502020204030204" pitchFamily="34" charset="0"/>
              </a:rPr>
              <a:t>Illustrative $325,000 Purchase</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E05F8756-D667-0305-75EE-A83A5CE4E5E3}"/>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E7DDC692-F89D-E002-18AF-C9515062725D}"/>
              </a:ext>
            </a:extLst>
          </p:cNvPr>
          <p:cNvSpPr>
            <a:spLocks noGrp="1"/>
          </p:cNvSpPr>
          <p:nvPr/>
        </p:nvSpPr>
        <p:spPr>
          <a:xfrm>
            <a:off x="933450" y="3000375"/>
            <a:ext cx="4190999" cy="1257300"/>
          </a:xfrm>
          <a:prstGeom prst="rect">
            <a:avLst/>
          </a:prstGeom>
          <a:noFill/>
          <a:ln w="0">
            <a:noFill/>
          </a:ln>
        </p:spPr>
        <p:txBody>
          <a:bodyPr lIns="57150" tIns="57150" rIns="57150" bIns="57150" anchor="ctr">
            <a:normAutofit fontScale="77500" lnSpcReduction="20000"/>
          </a:bodyPr>
          <a:lstStyle/>
          <a:p>
            <a:pPr algn="ctr">
              <a:lnSpc>
                <a:spcPct val="100000"/>
              </a:lnSpc>
              <a:buNone/>
              <a:defRPr sz="435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3.5% Assistance</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915C0190-8306-120F-A6D1-F7B4081B5670}"/>
              </a:ext>
            </a:extLst>
          </p:cNvPr>
          <p:cNvSpPr>
            <a:spLocks noGrp="1"/>
          </p:cNvSpPr>
          <p:nvPr/>
        </p:nvSpPr>
        <p:spPr>
          <a:xfrm>
            <a:off x="5857875" y="3228975"/>
            <a:ext cx="92868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$11,375 towards eligible upfront costs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483FDD82-7431-F84F-7894-6BB45468E656}"/>
              </a:ext>
            </a:extLst>
          </p:cNvPr>
          <p:cNvSpPr>
            <a:spLocks noGrp="1"/>
          </p:cNvSpPr>
          <p:nvPr/>
        </p:nvSpPr>
        <p:spPr>
          <a:xfrm>
            <a:off x="1171575" y="4500563"/>
            <a:ext cx="15573375" cy="0"/>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5E151EC4-6F87-2A53-547A-FD6F6224351C}"/>
              </a:ext>
            </a:extLst>
          </p:cNvPr>
          <p:cNvSpPr>
            <a:spLocks noGrp="1"/>
          </p:cNvSpPr>
          <p:nvPr/>
        </p:nvSpPr>
        <p:spPr>
          <a:xfrm>
            <a:off x="1171575" y="4914900"/>
            <a:ext cx="3714750" cy="1000125"/>
          </a:xfrm>
          <a:prstGeom prst="rect">
            <a:avLst/>
          </a:prstGeom>
          <a:noFill/>
          <a:ln w="0">
            <a:noFill/>
          </a:ln>
        </p:spPr>
        <p:txBody>
          <a:bodyPr lIns="57150" tIns="57150" rIns="57150" bIns="57150" anchor="ctr">
            <a:normAutofit fontScale="74322" lnSpcReduction="20000"/>
          </a:bodyPr>
          <a:lstStyle/>
          <a:p>
            <a:pPr algn="ctr">
              <a:lnSpc>
                <a:spcPct val="100000"/>
              </a:lnSpc>
              <a:buNone/>
              <a:defRPr sz="2250" b="1" i="0">
                <a:solidFill>
                  <a:srgbClr val="23794F"/>
                </a:solidFill>
                <a:latin typeface="Nimbus Sans"/>
                <a:ea typeface="Nimbus Sans"/>
                <a:cs typeface="Nimbus Sans"/>
              </a:defRPr>
            </a:pPr>
            <a:r>
              <a:rPr lang="en-US" sz="6200" b="1" dirty="0">
                <a:solidFill>
                  <a:srgbClr val="133364"/>
                </a:solidFill>
                <a:latin typeface="Carlito" panose="020F0502020204030204" pitchFamily="34" charset="0"/>
                <a:ea typeface="Nimbus Sans"/>
                <a:cs typeface="Carlito" panose="020F0502020204030204" pitchFamily="34" charset="0"/>
              </a:rPr>
              <a:t>5% Assistance</a:t>
            </a:r>
            <a:endParaRPr sz="6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8053F677-C1B3-BABB-5A03-B93E363AF898}"/>
              </a:ext>
            </a:extLst>
          </p:cNvPr>
          <p:cNvSpPr>
            <a:spLocks noGrp="1"/>
          </p:cNvSpPr>
          <p:nvPr/>
        </p:nvSpPr>
        <p:spPr>
          <a:xfrm>
            <a:off x="5857875" y="5057775"/>
            <a:ext cx="92868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$16,250 towards eligible upfront costs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53D435C9-525C-EDC9-A186-8FF78560E897}"/>
              </a:ext>
            </a:extLst>
          </p:cNvPr>
          <p:cNvSpPr>
            <a:spLocks noGrp="1"/>
          </p:cNvSpPr>
          <p:nvPr/>
        </p:nvSpPr>
        <p:spPr>
          <a:xfrm>
            <a:off x="1171575" y="6257925"/>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DA270409-A52D-55AE-4042-FA36CDE6179D}"/>
              </a:ext>
            </a:extLst>
          </p:cNvPr>
          <p:cNvSpPr>
            <a:spLocks noGrp="1"/>
          </p:cNvSpPr>
          <p:nvPr/>
        </p:nvSpPr>
        <p:spPr>
          <a:xfrm>
            <a:off x="1171575" y="6657975"/>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4600" b="1" dirty="0">
                <a:solidFill>
                  <a:srgbClr val="133364"/>
                </a:solidFill>
                <a:latin typeface="Carlito" panose="020F0502020204030204" pitchFamily="34" charset="0"/>
                <a:ea typeface="Nimbus Sans"/>
                <a:cs typeface="Carlito" panose="020F0502020204030204" pitchFamily="34" charset="0"/>
              </a:rPr>
              <a:t>Your Quote</a:t>
            </a:r>
            <a:endParaRPr sz="46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0DD9DC89-9E20-C272-A442-84D1A7976CF4}"/>
              </a:ext>
            </a:extLst>
          </p:cNvPr>
          <p:cNvSpPr>
            <a:spLocks noGrp="1"/>
          </p:cNvSpPr>
          <p:nvPr/>
        </p:nvSpPr>
        <p:spPr>
          <a:xfrm>
            <a:off x="5857875" y="6886575"/>
            <a:ext cx="9929813"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We will show the exact cash needed and full loan payment</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4" name="Rectangle: Rounded Corners 13">
            <a:extLst>
              <a:ext uri="{FF2B5EF4-FFF2-40B4-BE49-F238E27FC236}">
                <a16:creationId xmlns:a16="http://schemas.microsoft.com/office/drawing/2014/main" id="{B3B0AE1D-A4A9-D0C7-0D40-F2D8A4BE0562}"/>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a:p>
        </p:txBody>
      </p:sp>
      <p:sp>
        <p:nvSpPr>
          <p:cNvPr id="15" name="Rectangle 14">
            <a:extLst>
              <a:ext uri="{FF2B5EF4-FFF2-40B4-BE49-F238E27FC236}">
                <a16:creationId xmlns:a16="http://schemas.microsoft.com/office/drawing/2014/main" id="{52393015-CB04-9D79-4892-15206F93EEE0}"/>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Assistance is subject to approval and program terms.</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BE27440C-2A69-38A5-F271-FA0FE609AD5C}"/>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0D53F1C4-945E-1EC6-237E-1FD32D305CE6}"/>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E45F1B4C-AD09-7158-BB09-0D5966BCE025}"/>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D6FA46D3-2C46-3B07-160F-3449AAF17F20}"/>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1EB1A815-FD6D-4FA7-77A3-80862DDF3DE0}"/>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CD1B2124-7AF0-2FC3-4F63-1EADA12F7EFF}"/>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0ACDE440-D6F5-ADA2-D87C-8C3AA56BAF0D}"/>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1236C6BD-2813-F84F-2D67-DEBD5E6AD9BB}"/>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1DF4562E-7B3F-5820-70E6-B3CCF442881E}"/>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A7F67537-1487-63E1-357E-E0DFEFBBD890}"/>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2217554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FF147-0A8B-240A-1DC5-10E4601A497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F79C0C-BA66-CC5F-469E-CC17C6952531}"/>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400" b="1" dirty="0">
                <a:solidFill>
                  <a:srgbClr val="0B2D4D"/>
                </a:solidFill>
                <a:latin typeface="League Spartan" pitchFamily="2" charset="0"/>
                <a:ea typeface="Nimbus Sans"/>
                <a:cs typeface="Carlito" panose="020F0502020204030204" pitchFamily="34" charset="0"/>
              </a:rPr>
              <a:t>What FNMA Assistance Could Look Like</a:t>
            </a:r>
            <a:endParaRPr sz="44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C22F70F3-F549-A801-75D1-9DDE66D874E7}"/>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a:solidFill>
                  <a:srgbClr val="64717E"/>
                </a:solidFill>
                <a:latin typeface="Carlito" panose="020F0502020204030204" pitchFamily="34" charset="0"/>
                <a:ea typeface="Nimbus Sans"/>
                <a:cs typeface="Carlito" panose="020F0502020204030204" pitchFamily="34" charset="0"/>
              </a:rPr>
              <a:t>Illustrative $325,000 Purchase</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5FA5B5CD-6CDC-7F69-44E2-59C2A56751EE}"/>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134DC673-605F-844C-9AA1-3335BA3F1E1A}"/>
              </a:ext>
            </a:extLst>
          </p:cNvPr>
          <p:cNvSpPr>
            <a:spLocks noGrp="1"/>
          </p:cNvSpPr>
          <p:nvPr/>
        </p:nvSpPr>
        <p:spPr>
          <a:xfrm>
            <a:off x="933450" y="3471863"/>
            <a:ext cx="4190999" cy="1257300"/>
          </a:xfrm>
          <a:prstGeom prst="rect">
            <a:avLst/>
          </a:prstGeom>
          <a:noFill/>
          <a:ln w="0">
            <a:noFill/>
          </a:ln>
        </p:spPr>
        <p:txBody>
          <a:bodyPr lIns="57150" tIns="57150" rIns="57150" bIns="57150" anchor="ctr">
            <a:normAutofit fontScale="70000" lnSpcReduction="20000"/>
          </a:bodyPr>
          <a:lstStyle/>
          <a:p>
            <a:pPr algn="ctr">
              <a:lnSpc>
                <a:spcPct val="100000"/>
              </a:lnSpc>
              <a:buNone/>
              <a:defRPr sz="435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Up to 3% Assistance</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B39001F2-3C46-652F-2244-578C97A43F91}"/>
              </a:ext>
            </a:extLst>
          </p:cNvPr>
          <p:cNvSpPr>
            <a:spLocks noGrp="1"/>
          </p:cNvSpPr>
          <p:nvPr/>
        </p:nvSpPr>
        <p:spPr>
          <a:xfrm>
            <a:off x="5857875" y="3681413"/>
            <a:ext cx="92868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Possible $9,750 towards eligible closing costs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2E46B8FA-85BF-075C-8FE1-FA1548801DD9}"/>
              </a:ext>
            </a:extLst>
          </p:cNvPr>
          <p:cNvSpPr>
            <a:spLocks noGrp="1"/>
          </p:cNvSpPr>
          <p:nvPr/>
        </p:nvSpPr>
        <p:spPr>
          <a:xfrm>
            <a:off x="933450" y="5372100"/>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6322325F-F313-F555-1ACB-ED87EF6A1CA0}"/>
              </a:ext>
            </a:extLst>
          </p:cNvPr>
          <p:cNvSpPr>
            <a:spLocks noGrp="1"/>
          </p:cNvSpPr>
          <p:nvPr/>
        </p:nvSpPr>
        <p:spPr>
          <a:xfrm>
            <a:off x="1171574" y="6015038"/>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4600" b="1" dirty="0">
                <a:solidFill>
                  <a:srgbClr val="133364"/>
                </a:solidFill>
                <a:latin typeface="Carlito" panose="020F0502020204030204" pitchFamily="34" charset="0"/>
                <a:ea typeface="Nimbus Sans"/>
                <a:cs typeface="Carlito" panose="020F0502020204030204" pitchFamily="34" charset="0"/>
              </a:rPr>
              <a:t>Your Quote</a:t>
            </a:r>
            <a:endParaRPr sz="46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F1938248-E8C2-599B-7718-9858934A61A6}"/>
              </a:ext>
            </a:extLst>
          </p:cNvPr>
          <p:cNvSpPr>
            <a:spLocks noGrp="1"/>
          </p:cNvSpPr>
          <p:nvPr/>
        </p:nvSpPr>
        <p:spPr>
          <a:xfrm>
            <a:off x="5857875" y="6286500"/>
            <a:ext cx="9929813"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We will show the exact cash needed and full loan payment</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4" name="Rectangle: Rounded Corners 13">
            <a:extLst>
              <a:ext uri="{FF2B5EF4-FFF2-40B4-BE49-F238E27FC236}">
                <a16:creationId xmlns:a16="http://schemas.microsoft.com/office/drawing/2014/main" id="{3763E133-1B0C-C669-7FBD-806EFC309C3A}"/>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a:p>
        </p:txBody>
      </p:sp>
      <p:sp>
        <p:nvSpPr>
          <p:cNvPr id="15" name="Rectangle 14">
            <a:extLst>
              <a:ext uri="{FF2B5EF4-FFF2-40B4-BE49-F238E27FC236}">
                <a16:creationId xmlns:a16="http://schemas.microsoft.com/office/drawing/2014/main" id="{28903F7C-85C4-7410-EDB9-5DA54C662745}"/>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Assistance is subject to approval and program terms.</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43F2B34C-D03D-7BC0-B08F-2C4853691FAF}"/>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454F98A7-6FDB-32C0-7BCB-203A8BC35F57}"/>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6770BF3B-00B4-1330-0435-AC0F1579A427}"/>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3D43EE1C-AC1B-6010-3124-A81AD0A5951C}"/>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F1B080D6-68BA-8F71-8CDE-0492B7644B74}"/>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0E0FAFFE-A752-966A-429F-E58C0ED3E2CA}"/>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B7E7D3F3-94B4-8C1B-0CAC-DBB79804BE29}"/>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929FDDAE-8E0C-0949-FFEB-CB42535729FD}"/>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A236CB70-EC94-F607-FDA8-FC693D3B8DAF}"/>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A61C08A5-9C82-D2B1-CED1-CDDE30BD7F9C}"/>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38074464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3D9AF-50A9-A5CF-CB23-539680EE74E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038168F-68EC-F434-E0C1-E87A2CE665B7}"/>
              </a:ext>
            </a:extLst>
          </p:cNvPr>
          <p:cNvSpPr/>
          <p:nvPr/>
        </p:nvSpPr>
        <p:spPr>
          <a:xfrm>
            <a:off x="344336" y="9656821"/>
            <a:ext cx="248476" cy="214311"/>
          </a:xfrm>
          <a:custGeom>
            <a:avLst/>
            <a:gdLst/>
            <a:ahLst/>
            <a:cxnLst/>
            <a:rect l="l" t="t" r="r" b="b"/>
            <a:pathLst>
              <a:path w="248476" h="214311">
                <a:moveTo>
                  <a:pt x="0" y="0"/>
                </a:moveTo>
                <a:lnTo>
                  <a:pt x="248476" y="0"/>
                </a:lnTo>
                <a:lnTo>
                  <a:pt x="248476" y="214311"/>
                </a:lnTo>
                <a:lnTo>
                  <a:pt x="0" y="2143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a:extLst>
              <a:ext uri="{FF2B5EF4-FFF2-40B4-BE49-F238E27FC236}">
                <a16:creationId xmlns:a16="http://schemas.microsoft.com/office/drawing/2014/main" id="{E8762F89-8AB7-BC55-75AC-86787AEC9464}"/>
              </a:ext>
            </a:extLst>
          </p:cNvPr>
          <p:cNvSpPr txBox="1"/>
          <p:nvPr/>
        </p:nvSpPr>
        <p:spPr>
          <a:xfrm>
            <a:off x="477433" y="1297901"/>
            <a:ext cx="11976175" cy="910506"/>
          </a:xfrm>
          <a:prstGeom prst="rect">
            <a:avLst/>
          </a:prstGeom>
        </p:spPr>
        <p:txBody>
          <a:bodyPr lIns="0" tIns="0" rIns="0" bIns="0" rtlCol="0" anchor="t">
            <a:spAutoFit/>
          </a:bodyPr>
          <a:lstStyle/>
          <a:p>
            <a:pPr algn="l">
              <a:lnSpc>
                <a:spcPts val="7122"/>
              </a:lnSpc>
              <a:spcBef>
                <a:spcPct val="0"/>
              </a:spcBef>
            </a:pPr>
            <a:r>
              <a:rPr lang="en-US" sz="6000" b="1" dirty="0">
                <a:solidFill>
                  <a:srgbClr val="133364"/>
                </a:solidFill>
                <a:latin typeface="League Spartan"/>
                <a:ea typeface="League Spartan"/>
                <a:cs typeface="League Spartan"/>
                <a:sym typeface="League Spartan"/>
              </a:rPr>
              <a:t>What Fully Owned Solar Means</a:t>
            </a:r>
          </a:p>
        </p:txBody>
      </p:sp>
      <p:grpSp>
        <p:nvGrpSpPr>
          <p:cNvPr id="2" name="Group 16">
            <a:extLst>
              <a:ext uri="{FF2B5EF4-FFF2-40B4-BE49-F238E27FC236}">
                <a16:creationId xmlns:a16="http://schemas.microsoft.com/office/drawing/2014/main" id="{59F3596D-6BFA-00B4-DB27-2A5AEC9442E7}"/>
              </a:ext>
            </a:extLst>
          </p:cNvPr>
          <p:cNvGrpSpPr/>
          <p:nvPr/>
        </p:nvGrpSpPr>
        <p:grpSpPr>
          <a:xfrm>
            <a:off x="0" y="109196"/>
            <a:ext cx="18288000" cy="886849"/>
            <a:chOff x="0" y="196395"/>
            <a:chExt cx="24384000" cy="1182465"/>
          </a:xfrm>
        </p:grpSpPr>
        <p:grpSp>
          <p:nvGrpSpPr>
            <p:cNvPr id="8" name="Group 17">
              <a:extLst>
                <a:ext uri="{FF2B5EF4-FFF2-40B4-BE49-F238E27FC236}">
                  <a16:creationId xmlns:a16="http://schemas.microsoft.com/office/drawing/2014/main" id="{EDCA07AD-A330-C3A0-CCBA-B9568DB44479}"/>
                </a:ext>
              </a:extLst>
            </p:cNvPr>
            <p:cNvGrpSpPr/>
            <p:nvPr/>
          </p:nvGrpSpPr>
          <p:grpSpPr>
            <a:xfrm>
              <a:off x="0" y="521291"/>
              <a:ext cx="24384000" cy="589567"/>
              <a:chOff x="0" y="0"/>
              <a:chExt cx="4816593" cy="116458"/>
            </a:xfrm>
          </p:grpSpPr>
          <p:sp>
            <p:nvSpPr>
              <p:cNvPr id="27" name="Freeform 18">
                <a:extLst>
                  <a:ext uri="{FF2B5EF4-FFF2-40B4-BE49-F238E27FC236}">
                    <a16:creationId xmlns:a16="http://schemas.microsoft.com/office/drawing/2014/main" id="{46A11285-B147-A184-2BA7-E2EDF30FC956}"/>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8" name="TextBox 19">
                <a:extLst>
                  <a:ext uri="{FF2B5EF4-FFF2-40B4-BE49-F238E27FC236}">
                    <a16:creationId xmlns:a16="http://schemas.microsoft.com/office/drawing/2014/main" id="{4C4AFB31-A627-C435-D01E-6C8462063BED}"/>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9" name="TextBox 22">
              <a:extLst>
                <a:ext uri="{FF2B5EF4-FFF2-40B4-BE49-F238E27FC236}">
                  <a16:creationId xmlns:a16="http://schemas.microsoft.com/office/drawing/2014/main" id="{DA7A15D9-072E-933D-E3A0-B7F39ACA1677}"/>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6" name="TextBox 25">
              <a:extLst>
                <a:ext uri="{FF2B5EF4-FFF2-40B4-BE49-F238E27FC236}">
                  <a16:creationId xmlns:a16="http://schemas.microsoft.com/office/drawing/2014/main" id="{0785E6A2-AE42-58DA-7DDF-4A55EF131135}"/>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grpSp>
        <p:nvGrpSpPr>
          <p:cNvPr id="70" name="Group 69">
            <a:extLst>
              <a:ext uri="{FF2B5EF4-FFF2-40B4-BE49-F238E27FC236}">
                <a16:creationId xmlns:a16="http://schemas.microsoft.com/office/drawing/2014/main" id="{F5C6E591-99BE-A0EA-9B51-3D229B410850}"/>
              </a:ext>
            </a:extLst>
          </p:cNvPr>
          <p:cNvGrpSpPr/>
          <p:nvPr/>
        </p:nvGrpSpPr>
        <p:grpSpPr>
          <a:xfrm>
            <a:off x="14816742" y="1213036"/>
            <a:ext cx="2796926" cy="910506"/>
            <a:chOff x="9765792" y="274320"/>
            <a:chExt cx="1965960" cy="502920"/>
          </a:xfrm>
        </p:grpSpPr>
        <p:sp>
          <p:nvSpPr>
            <p:cNvPr id="71" name="Shape 0">
              <a:extLst>
                <a:ext uri="{FF2B5EF4-FFF2-40B4-BE49-F238E27FC236}">
                  <a16:creationId xmlns:a16="http://schemas.microsoft.com/office/drawing/2014/main" id="{E4802C7C-F878-682A-17B2-33B9EA181B62}"/>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72" name="Text 1">
              <a:extLst>
                <a:ext uri="{FF2B5EF4-FFF2-40B4-BE49-F238E27FC236}">
                  <a16:creationId xmlns:a16="http://schemas.microsoft.com/office/drawing/2014/main" id="{3C07B73E-F7F7-9E33-3340-2480C0309F52}"/>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
        <p:nvSpPr>
          <p:cNvPr id="5" name="Shape 1">
            <a:extLst>
              <a:ext uri="{FF2B5EF4-FFF2-40B4-BE49-F238E27FC236}">
                <a16:creationId xmlns:a16="http://schemas.microsoft.com/office/drawing/2014/main" id="{1B9D5FE4-3083-79B1-3261-FEAC7CC008D9}"/>
              </a:ext>
            </a:extLst>
          </p:cNvPr>
          <p:cNvSpPr/>
          <p:nvPr/>
        </p:nvSpPr>
        <p:spPr>
          <a:xfrm flipV="1">
            <a:off x="344336" y="2278380"/>
            <a:ext cx="10780864" cy="45720"/>
          </a:xfrm>
          <a:prstGeom prst="line">
            <a:avLst/>
          </a:prstGeom>
          <a:noFill/>
          <a:ln w="31750">
            <a:solidFill>
              <a:srgbClr val="F47A20"/>
            </a:solidFill>
            <a:prstDash val="solid"/>
          </a:ln>
        </p:spPr>
        <p:txBody>
          <a:bodyPr/>
          <a:lstStyle/>
          <a:p>
            <a:endParaRPr lang="en-US" dirty="0"/>
          </a:p>
        </p:txBody>
      </p:sp>
      <p:sp>
        <p:nvSpPr>
          <p:cNvPr id="10" name="Rectangle 9">
            <a:extLst>
              <a:ext uri="{FF2B5EF4-FFF2-40B4-BE49-F238E27FC236}">
                <a16:creationId xmlns:a16="http://schemas.microsoft.com/office/drawing/2014/main" id="{AA5B463B-5159-9245-0284-1B9AA0BF53FC}"/>
              </a:ext>
            </a:extLst>
          </p:cNvPr>
          <p:cNvSpPr>
            <a:spLocks noGrp="1"/>
          </p:cNvSpPr>
          <p:nvPr/>
        </p:nvSpPr>
        <p:spPr>
          <a:xfrm>
            <a:off x="583483" y="3185450"/>
            <a:ext cx="4673793" cy="594356"/>
          </a:xfrm>
          <a:prstGeom prst="rect">
            <a:avLst/>
          </a:prstGeom>
          <a:noFill/>
          <a:ln w="0">
            <a:noFill/>
          </a:ln>
        </p:spPr>
        <p:txBody>
          <a:bodyPr anchor="ctr">
            <a:noAutofit/>
          </a:bodyPr>
          <a:lstStyle/>
          <a:p>
            <a:pPr>
              <a:defRPr sz="2550" b="1">
                <a:solidFill>
                  <a:srgbClr val="1B3A68"/>
                </a:solidFill>
                <a:latin typeface="Aptos"/>
                <a:ea typeface="Aptos"/>
                <a:cs typeface="Aptos"/>
              </a:defRPr>
            </a:pPr>
            <a:r>
              <a:rPr sz="4400" b="1" dirty="0">
                <a:solidFill>
                  <a:srgbClr val="1B3A68"/>
                </a:solidFill>
                <a:latin typeface="Carlito" panose="020F0502020204030204" pitchFamily="34" charset="0"/>
                <a:ea typeface="Aptos"/>
                <a:cs typeface="Carlito" panose="020F0502020204030204" pitchFamily="34" charset="0"/>
              </a:rPr>
              <a:t>Your </a:t>
            </a:r>
            <a:r>
              <a:rPr lang="en-US" sz="4400" b="1" dirty="0">
                <a:solidFill>
                  <a:srgbClr val="1B3A68"/>
                </a:solidFill>
                <a:latin typeface="Carlito" panose="020F0502020204030204" pitchFamily="34" charset="0"/>
                <a:ea typeface="Aptos"/>
                <a:cs typeface="Carlito" panose="020F0502020204030204" pitchFamily="34" charset="0"/>
              </a:rPr>
              <a:t>system</a:t>
            </a:r>
            <a:endParaRPr sz="4400" b="1" dirty="0">
              <a:solidFill>
                <a:srgbClr val="1B3A68"/>
              </a:solidFill>
              <a:latin typeface="Carlito" panose="020F0502020204030204" pitchFamily="34" charset="0"/>
              <a:ea typeface="Aptos"/>
              <a:cs typeface="Carlito" panose="020F0502020204030204" pitchFamily="34" charset="0"/>
            </a:endParaRPr>
          </a:p>
        </p:txBody>
      </p:sp>
      <p:sp>
        <p:nvSpPr>
          <p:cNvPr id="12" name="Rectangle 11">
            <a:extLst>
              <a:ext uri="{FF2B5EF4-FFF2-40B4-BE49-F238E27FC236}">
                <a16:creationId xmlns:a16="http://schemas.microsoft.com/office/drawing/2014/main" id="{C766A0BB-4B72-63B0-A360-2A5F6140C521}"/>
              </a:ext>
            </a:extLst>
          </p:cNvPr>
          <p:cNvSpPr>
            <a:spLocks noGrp="1"/>
          </p:cNvSpPr>
          <p:nvPr/>
        </p:nvSpPr>
        <p:spPr>
          <a:xfrm>
            <a:off x="4987635" y="2912951"/>
            <a:ext cx="11519187" cy="1150775"/>
          </a:xfrm>
          <a:prstGeom prst="rect">
            <a:avLst/>
          </a:prstGeom>
          <a:noFill/>
          <a:ln w="0">
            <a:noFill/>
          </a:ln>
        </p:spPr>
        <p:txBody>
          <a:bodyPr anchor="ctr">
            <a:noAutofit/>
          </a:bodyPr>
          <a:lstStyle/>
          <a:p>
            <a:pPr>
              <a:defRPr sz="2025" b="0">
                <a:solidFill>
                  <a:srgbClr val="17355C"/>
                </a:solidFill>
                <a:latin typeface="Aptos"/>
                <a:ea typeface="Aptos"/>
                <a:cs typeface="Aptos"/>
              </a:defRPr>
            </a:pPr>
            <a:r>
              <a:rPr lang="en-US" sz="3200" b="0" dirty="0">
                <a:solidFill>
                  <a:srgbClr val="17355C"/>
                </a:solidFill>
                <a:latin typeface="Carlito" panose="020F0502020204030204" pitchFamily="34" charset="0"/>
                <a:ea typeface="Aptos"/>
                <a:cs typeface="Carlito" panose="020F0502020204030204" pitchFamily="34" charset="0"/>
              </a:rPr>
              <a:t>A brand-new system that you own, installed after closing with no separate solar payment. </a:t>
            </a:r>
            <a:endParaRPr sz="3200" b="0" dirty="0">
              <a:solidFill>
                <a:srgbClr val="17355C"/>
              </a:solidFill>
              <a:latin typeface="Carlito" panose="020F0502020204030204" pitchFamily="34" charset="0"/>
              <a:ea typeface="Aptos"/>
              <a:cs typeface="Carlito" panose="020F0502020204030204" pitchFamily="34" charset="0"/>
            </a:endParaRPr>
          </a:p>
        </p:txBody>
      </p:sp>
      <p:sp>
        <p:nvSpPr>
          <p:cNvPr id="14" name="Rectangle 13">
            <a:extLst>
              <a:ext uri="{FF2B5EF4-FFF2-40B4-BE49-F238E27FC236}">
                <a16:creationId xmlns:a16="http://schemas.microsoft.com/office/drawing/2014/main" id="{5F4BC2F3-FA0B-2862-93B4-F5AF9ECF6BC2}"/>
              </a:ext>
            </a:extLst>
          </p:cNvPr>
          <p:cNvSpPr>
            <a:spLocks noGrp="1"/>
          </p:cNvSpPr>
          <p:nvPr/>
        </p:nvSpPr>
        <p:spPr>
          <a:xfrm flipV="1">
            <a:off x="394616" y="4545714"/>
            <a:ext cx="16029389" cy="45719"/>
          </a:xfrm>
          <a:prstGeom prst="rect">
            <a:avLst/>
          </a:prstGeom>
          <a:solidFill>
            <a:srgbClr val="D5DEE5"/>
          </a:solidFill>
          <a:ln w="0">
            <a:noFill/>
          </a:ln>
        </p:spPr>
        <p:txBody>
          <a:bodyPr/>
          <a:lstStyle/>
          <a:p>
            <a:endParaRPr lang="en-US"/>
          </a:p>
        </p:txBody>
      </p:sp>
      <p:sp>
        <p:nvSpPr>
          <p:cNvPr id="16" name="Rectangle 15">
            <a:extLst>
              <a:ext uri="{FF2B5EF4-FFF2-40B4-BE49-F238E27FC236}">
                <a16:creationId xmlns:a16="http://schemas.microsoft.com/office/drawing/2014/main" id="{DCF2C99E-0593-CF9F-8E8E-5C4B3B8B759B}"/>
              </a:ext>
            </a:extLst>
          </p:cNvPr>
          <p:cNvSpPr>
            <a:spLocks noGrp="1"/>
          </p:cNvSpPr>
          <p:nvPr/>
        </p:nvSpPr>
        <p:spPr>
          <a:xfrm>
            <a:off x="468573" y="5693282"/>
            <a:ext cx="4673793" cy="594356"/>
          </a:xfrm>
          <a:prstGeom prst="rect">
            <a:avLst/>
          </a:prstGeom>
          <a:noFill/>
          <a:ln w="0">
            <a:noFill/>
          </a:ln>
        </p:spPr>
        <p:txBody>
          <a:bodyPr anchor="ctr">
            <a:noAutofit/>
          </a:bodyPr>
          <a:lstStyle/>
          <a:p>
            <a:pPr>
              <a:defRPr sz="2550" b="1">
                <a:solidFill>
                  <a:srgbClr val="1B3A68"/>
                </a:solidFill>
                <a:latin typeface="Aptos"/>
                <a:ea typeface="Aptos"/>
                <a:cs typeface="Aptos"/>
              </a:defRPr>
            </a:pPr>
            <a:r>
              <a:rPr sz="4400" b="1" dirty="0">
                <a:solidFill>
                  <a:srgbClr val="1B3A68"/>
                </a:solidFill>
                <a:latin typeface="Carlito" panose="020F0502020204030204" pitchFamily="34" charset="0"/>
                <a:ea typeface="Aptos"/>
                <a:cs typeface="Carlito" panose="020F0502020204030204" pitchFamily="34" charset="0"/>
              </a:rPr>
              <a:t>Your </a:t>
            </a:r>
            <a:r>
              <a:rPr lang="en-US" sz="4400" b="1" dirty="0">
                <a:solidFill>
                  <a:srgbClr val="1B3A68"/>
                </a:solidFill>
                <a:latin typeface="Carlito" panose="020F0502020204030204" pitchFamily="34" charset="0"/>
                <a:ea typeface="Aptos"/>
                <a:cs typeface="Carlito" panose="020F0502020204030204" pitchFamily="34" charset="0"/>
              </a:rPr>
              <a:t>electric bill</a:t>
            </a:r>
            <a:endParaRPr sz="4400" b="1" dirty="0">
              <a:solidFill>
                <a:srgbClr val="1B3A68"/>
              </a:solidFill>
              <a:latin typeface="Carlito" panose="020F0502020204030204" pitchFamily="34" charset="0"/>
              <a:ea typeface="Aptos"/>
              <a:cs typeface="Carlito" panose="020F0502020204030204" pitchFamily="34" charset="0"/>
            </a:endParaRPr>
          </a:p>
        </p:txBody>
      </p:sp>
      <p:sp>
        <p:nvSpPr>
          <p:cNvPr id="18" name="Rectangle 17">
            <a:extLst>
              <a:ext uri="{FF2B5EF4-FFF2-40B4-BE49-F238E27FC236}">
                <a16:creationId xmlns:a16="http://schemas.microsoft.com/office/drawing/2014/main" id="{1F6D5255-61BB-60E7-B70A-18E6204B6FD3}"/>
              </a:ext>
            </a:extLst>
          </p:cNvPr>
          <p:cNvSpPr>
            <a:spLocks noGrp="1"/>
          </p:cNvSpPr>
          <p:nvPr/>
        </p:nvSpPr>
        <p:spPr>
          <a:xfrm>
            <a:off x="4953000" y="5263322"/>
            <a:ext cx="11553822" cy="1454276"/>
          </a:xfrm>
          <a:prstGeom prst="rect">
            <a:avLst/>
          </a:prstGeom>
          <a:noFill/>
          <a:ln w="0">
            <a:noFill/>
          </a:ln>
        </p:spPr>
        <p:txBody>
          <a:bodyPr anchor="ctr">
            <a:noAutofit/>
          </a:bodyPr>
          <a:lstStyle/>
          <a:p>
            <a:pPr>
              <a:defRPr sz="2025" b="0">
                <a:solidFill>
                  <a:srgbClr val="17355C"/>
                </a:solidFill>
                <a:latin typeface="Aptos"/>
                <a:ea typeface="Aptos"/>
                <a:cs typeface="Aptos"/>
              </a:defRPr>
            </a:pPr>
            <a:r>
              <a:rPr sz="3200" b="0" dirty="0">
                <a:solidFill>
                  <a:srgbClr val="17355C"/>
                </a:solidFill>
                <a:latin typeface="Carlito" panose="020F0502020204030204" pitchFamily="34" charset="0"/>
                <a:ea typeface="Aptos"/>
                <a:cs typeface="Carlito" panose="020F0502020204030204" pitchFamily="34" charset="0"/>
              </a:rPr>
              <a:t>May change after installation based on system output, usage, </a:t>
            </a:r>
            <a:r>
              <a:rPr lang="en-US" sz="3200" b="0" dirty="0">
                <a:solidFill>
                  <a:srgbClr val="17355C"/>
                </a:solidFill>
                <a:latin typeface="Carlito" panose="020F0502020204030204" pitchFamily="34" charset="0"/>
                <a:ea typeface="Aptos"/>
                <a:cs typeface="Carlito" panose="020F0502020204030204" pitchFamily="34" charset="0"/>
              </a:rPr>
              <a:t>home location </a:t>
            </a:r>
            <a:r>
              <a:rPr sz="3200" b="0" dirty="0">
                <a:solidFill>
                  <a:srgbClr val="17355C"/>
                </a:solidFill>
                <a:latin typeface="Carlito" panose="020F0502020204030204" pitchFamily="34" charset="0"/>
                <a:ea typeface="Aptos"/>
                <a:cs typeface="Carlito" panose="020F0502020204030204" pitchFamily="34" charset="0"/>
              </a:rPr>
              <a:t>and billing terms.</a:t>
            </a:r>
          </a:p>
        </p:txBody>
      </p:sp>
      <p:sp>
        <p:nvSpPr>
          <p:cNvPr id="20" name="Rectangle 19">
            <a:extLst>
              <a:ext uri="{FF2B5EF4-FFF2-40B4-BE49-F238E27FC236}">
                <a16:creationId xmlns:a16="http://schemas.microsoft.com/office/drawing/2014/main" id="{84D4DEA7-DC7A-AE8F-2AD1-3FB994E6DD57}"/>
              </a:ext>
            </a:extLst>
          </p:cNvPr>
          <p:cNvSpPr>
            <a:spLocks noGrp="1"/>
          </p:cNvSpPr>
          <p:nvPr/>
        </p:nvSpPr>
        <p:spPr>
          <a:xfrm>
            <a:off x="468574" y="7238426"/>
            <a:ext cx="16038248" cy="45719"/>
          </a:xfrm>
          <a:prstGeom prst="rect">
            <a:avLst/>
          </a:prstGeom>
          <a:solidFill>
            <a:srgbClr val="D5DEE5"/>
          </a:solidFill>
          <a:ln w="0">
            <a:noFill/>
          </a:ln>
        </p:spPr>
        <p:txBody>
          <a:bodyPr/>
          <a:lstStyle/>
          <a:p>
            <a:endParaRPr lang="en-US"/>
          </a:p>
        </p:txBody>
      </p:sp>
      <p:sp>
        <p:nvSpPr>
          <p:cNvPr id="22" name="Rectangle 21">
            <a:extLst>
              <a:ext uri="{FF2B5EF4-FFF2-40B4-BE49-F238E27FC236}">
                <a16:creationId xmlns:a16="http://schemas.microsoft.com/office/drawing/2014/main" id="{9EB2AF61-5718-355F-1E05-C5D93A92DE3C}"/>
              </a:ext>
            </a:extLst>
          </p:cNvPr>
          <p:cNvSpPr>
            <a:spLocks noGrp="1"/>
          </p:cNvSpPr>
          <p:nvPr/>
        </p:nvSpPr>
        <p:spPr>
          <a:xfrm>
            <a:off x="914401" y="8353838"/>
            <a:ext cx="15592422" cy="910503"/>
          </a:xfrm>
          <a:prstGeom prst="rect">
            <a:avLst/>
          </a:prstGeom>
          <a:solidFill>
            <a:srgbClr val="FA861B"/>
          </a:solidFill>
          <a:ln w="0">
            <a:noFill/>
          </a:ln>
        </p:spPr>
        <p:txBody>
          <a:bodyPr/>
          <a:lstStyle/>
          <a:p>
            <a:endParaRPr lang="en-US"/>
          </a:p>
        </p:txBody>
      </p:sp>
      <p:sp>
        <p:nvSpPr>
          <p:cNvPr id="24" name="Rectangle 23">
            <a:extLst>
              <a:ext uri="{FF2B5EF4-FFF2-40B4-BE49-F238E27FC236}">
                <a16:creationId xmlns:a16="http://schemas.microsoft.com/office/drawing/2014/main" id="{194C2080-6766-B72F-8365-62F867B30768}"/>
              </a:ext>
            </a:extLst>
          </p:cNvPr>
          <p:cNvSpPr>
            <a:spLocks noGrp="1"/>
          </p:cNvSpPr>
          <p:nvPr/>
        </p:nvSpPr>
        <p:spPr>
          <a:xfrm>
            <a:off x="2229345" y="8581463"/>
            <a:ext cx="13829306" cy="455252"/>
          </a:xfrm>
          <a:prstGeom prst="rect">
            <a:avLst/>
          </a:prstGeom>
          <a:noFill/>
          <a:ln w="0">
            <a:noFill/>
          </a:ln>
        </p:spPr>
        <p:txBody>
          <a:bodyPr anchor="ctr">
            <a:noAutofit/>
          </a:bodyPr>
          <a:lstStyle/>
          <a:p>
            <a:pPr algn="ctr">
              <a:defRPr sz="1950" b="1">
                <a:solidFill>
                  <a:srgbClr val="FFFFFF"/>
                </a:solidFill>
                <a:latin typeface="Aptos"/>
                <a:ea typeface="Aptos"/>
                <a:cs typeface="Aptos"/>
              </a:defRPr>
            </a:pPr>
            <a:r>
              <a:rPr lang="en-US" sz="2800" b="1" dirty="0">
                <a:solidFill>
                  <a:srgbClr val="FFFFFF"/>
                </a:solidFill>
                <a:latin typeface="Carlito" panose="020F0502020204030204" pitchFamily="34" charset="0"/>
                <a:ea typeface="Aptos"/>
                <a:cs typeface="Carlito" panose="020F0502020204030204" pitchFamily="34" charset="0"/>
              </a:rPr>
              <a:t>We will compare the loan payment and a property-specific solar estimate.</a:t>
            </a:r>
            <a:endParaRPr sz="2800" b="1" dirty="0">
              <a:solidFill>
                <a:srgbClr val="FFFFFF"/>
              </a:solidFill>
              <a:latin typeface="Carlito" panose="020F0502020204030204" pitchFamily="34" charset="0"/>
              <a:ea typeface="Aptos"/>
              <a:cs typeface="Carlito" panose="020F0502020204030204" pitchFamily="34" charset="0"/>
            </a:endParaRPr>
          </a:p>
        </p:txBody>
      </p:sp>
    </p:spTree>
    <p:extLst>
      <p:ext uri="{BB962C8B-B14F-4D97-AF65-F5344CB8AC3E}">
        <p14:creationId xmlns:p14="http://schemas.microsoft.com/office/powerpoint/2010/main" val="875840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9EA26-5FC7-3DCC-C88B-1F70F4E7535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C44730-75DD-4922-CCF6-0B2DAAEB4C99}"/>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800" b="1" dirty="0">
                <a:solidFill>
                  <a:srgbClr val="0B2D4D"/>
                </a:solidFill>
                <a:latin typeface="League Spartan" pitchFamily="2" charset="0"/>
                <a:ea typeface="Nimbus Sans"/>
                <a:cs typeface="Carlito" panose="020F0502020204030204" pitchFamily="34" charset="0"/>
              </a:rPr>
              <a:t>Meet your Solar Partner, </a:t>
            </a:r>
            <a:r>
              <a:rPr lang="en-US" sz="4800" b="1" dirty="0" err="1">
                <a:solidFill>
                  <a:srgbClr val="0B2D4D"/>
                </a:solidFill>
                <a:latin typeface="League Spartan" pitchFamily="2" charset="0"/>
                <a:ea typeface="Nimbus Sans"/>
                <a:cs typeface="Carlito" panose="020F0502020204030204" pitchFamily="34" charset="0"/>
              </a:rPr>
              <a:t>Arcasa</a:t>
            </a:r>
            <a:endParaRPr sz="48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5EEE67E4-EFF8-C66E-E2BF-4FD95D4C23DB}"/>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err="1">
                <a:solidFill>
                  <a:srgbClr val="64717E"/>
                </a:solidFill>
                <a:latin typeface="Carlito" panose="020F0502020204030204" pitchFamily="34" charset="0"/>
                <a:ea typeface="Nimbus Sans"/>
                <a:cs typeface="Carlito" panose="020F0502020204030204" pitchFamily="34" charset="0"/>
              </a:rPr>
              <a:t>Arcasa</a:t>
            </a:r>
            <a:r>
              <a:rPr lang="en-US" sz="2800" dirty="0">
                <a:solidFill>
                  <a:srgbClr val="64717E"/>
                </a:solidFill>
                <a:latin typeface="Carlito" panose="020F0502020204030204" pitchFamily="34" charset="0"/>
                <a:ea typeface="Nimbus Sans"/>
                <a:cs typeface="Carlito" panose="020F0502020204030204" pitchFamily="34" charset="0"/>
              </a:rPr>
              <a:t> helps make the solar part clear before you close. </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A403EA18-7980-015E-EE25-9CFCFA0FBE72}"/>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875DE4B2-7C56-695E-6A3F-5269C1228CC6}"/>
              </a:ext>
            </a:extLst>
          </p:cNvPr>
          <p:cNvSpPr>
            <a:spLocks noGrp="1"/>
          </p:cNvSpPr>
          <p:nvPr/>
        </p:nvSpPr>
        <p:spPr>
          <a:xfrm>
            <a:off x="1181100" y="3364626"/>
            <a:ext cx="270510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Welcome Call</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D60D9028-AC63-935B-57AE-C18E1A0ABCB3}"/>
              </a:ext>
            </a:extLst>
          </p:cNvPr>
          <p:cNvSpPr>
            <a:spLocks noGrp="1"/>
          </p:cNvSpPr>
          <p:nvPr/>
        </p:nvSpPr>
        <p:spPr>
          <a:xfrm>
            <a:off x="4419600" y="3592076"/>
            <a:ext cx="6762750" cy="870352"/>
          </a:xfrm>
          <a:prstGeom prst="rect">
            <a:avLst/>
          </a:prstGeom>
          <a:noFill/>
          <a:ln w="0">
            <a:noFill/>
          </a:ln>
        </p:spPr>
        <p:txBody>
          <a:bodyPr lIns="0" tIns="0" rIns="0" bIns="0" anchor="ctr">
            <a:no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A pre-closing conversation to answer your solar questions.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B7A3605C-7E5C-C540-9AD3-4701DECE9B22}"/>
              </a:ext>
            </a:extLst>
          </p:cNvPr>
          <p:cNvSpPr>
            <a:spLocks noGrp="1"/>
          </p:cNvSpPr>
          <p:nvPr/>
        </p:nvSpPr>
        <p:spPr>
          <a:xfrm flipV="1">
            <a:off x="1181101" y="4863646"/>
            <a:ext cx="10001249" cy="1168"/>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61AE299A-5D63-75DC-F42D-6E9C5BB715AC}"/>
              </a:ext>
            </a:extLst>
          </p:cNvPr>
          <p:cNvSpPr>
            <a:spLocks noGrp="1"/>
          </p:cNvSpPr>
          <p:nvPr/>
        </p:nvSpPr>
        <p:spPr>
          <a:xfrm>
            <a:off x="1181100" y="5279151"/>
            <a:ext cx="2705100" cy="1000125"/>
          </a:xfrm>
          <a:prstGeom prst="rect">
            <a:avLst/>
          </a:prstGeom>
          <a:noFill/>
          <a:ln w="0">
            <a:noFill/>
          </a:ln>
        </p:spPr>
        <p:txBody>
          <a:bodyPr lIns="57150" tIns="57150" rIns="57150" bIns="57150" anchor="ctr">
            <a:normAutofit fontScale="51822" lnSpcReduction="20000"/>
          </a:bodyPr>
          <a:lstStyle/>
          <a:p>
            <a:pPr algn="ctr">
              <a:lnSpc>
                <a:spcPct val="100000"/>
              </a:lnSpc>
              <a:buNone/>
              <a:defRPr sz="2250" b="1" i="0">
                <a:solidFill>
                  <a:srgbClr val="23794F"/>
                </a:solidFill>
                <a:latin typeface="Nimbus Sans"/>
                <a:ea typeface="Nimbus Sans"/>
                <a:cs typeface="Nimbus Sans"/>
              </a:defRPr>
            </a:pPr>
            <a:r>
              <a:rPr lang="en-US" sz="6200" b="1" dirty="0">
                <a:solidFill>
                  <a:srgbClr val="133364"/>
                </a:solidFill>
                <a:latin typeface="Carlito" panose="020F0502020204030204" pitchFamily="34" charset="0"/>
                <a:ea typeface="Nimbus Sans"/>
                <a:cs typeface="Carlito" panose="020F0502020204030204" pitchFamily="34" charset="0"/>
              </a:rPr>
              <a:t>Consumer Guide</a:t>
            </a:r>
            <a:endParaRPr sz="6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C418706E-FE87-FD75-0520-15CFDB9B1F85}"/>
              </a:ext>
            </a:extLst>
          </p:cNvPr>
          <p:cNvSpPr>
            <a:spLocks noGrp="1"/>
          </p:cNvSpPr>
          <p:nvPr/>
        </p:nvSpPr>
        <p:spPr>
          <a:xfrm>
            <a:off x="4419600" y="5349403"/>
            <a:ext cx="6762750" cy="856082"/>
          </a:xfrm>
          <a:prstGeom prst="rect">
            <a:avLst/>
          </a:prstGeom>
          <a:noFill/>
          <a:ln w="0">
            <a:noFill/>
          </a:ln>
        </p:spPr>
        <p:txBody>
          <a:bodyPr lIns="0" tIns="0" rIns="0" bIns="0" anchor="ctr">
            <a:noAutofit/>
          </a:bodyPr>
          <a:lstStyle/>
          <a:p>
            <a:pPr algn="l">
              <a:lnSpc>
                <a:spcPct val="100000"/>
              </a:lnSpc>
              <a:buNone/>
              <a:defRPr sz="2250" b="1" i="0">
                <a:solidFill>
                  <a:srgbClr val="0B2D4D"/>
                </a:solidFill>
                <a:latin typeface="Nimbus Sans"/>
                <a:ea typeface="Nimbus Sans"/>
                <a:cs typeface="Nimbus Sans"/>
              </a:defRPr>
            </a:pPr>
            <a:r>
              <a:rPr lang="en-US" sz="3200" dirty="0">
                <a:solidFill>
                  <a:srgbClr val="133364"/>
                </a:solidFill>
                <a:latin typeface="Carlito" panose="020F0502020204030204" pitchFamily="34" charset="0"/>
                <a:ea typeface="Nimbus Sans"/>
                <a:cs typeface="Carlito" panose="020F0502020204030204" pitchFamily="34" charset="0"/>
              </a:rPr>
              <a:t>An overview of what solar-powered homeownership involves.</a:t>
            </a:r>
            <a:endParaRPr sz="3200"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E6DB9342-20A5-0F49-8924-F08C1638CF2E}"/>
              </a:ext>
            </a:extLst>
          </p:cNvPr>
          <p:cNvSpPr>
            <a:spLocks noGrp="1"/>
          </p:cNvSpPr>
          <p:nvPr/>
        </p:nvSpPr>
        <p:spPr>
          <a:xfrm flipV="1">
            <a:off x="1181101" y="6612256"/>
            <a:ext cx="10001249" cy="9920"/>
          </a:xfrm>
          <a:prstGeom prst="line">
            <a:avLst/>
          </a:prstGeom>
          <a:noFill/>
          <a:ln w="9525">
            <a:solidFill>
              <a:srgbClr val="CBD5DC"/>
            </a:solidFill>
            <a:prstDash val="solid"/>
          </a:ln>
        </p:spPr>
        <p:txBody>
          <a:bodyPr/>
          <a:lstStyle/>
          <a:p>
            <a:endParaRPr lang="en-US" sz="2700" dirty="0"/>
          </a:p>
        </p:txBody>
      </p:sp>
      <p:sp>
        <p:nvSpPr>
          <p:cNvPr id="12" name="Rectangle 11">
            <a:extLst>
              <a:ext uri="{FF2B5EF4-FFF2-40B4-BE49-F238E27FC236}">
                <a16:creationId xmlns:a16="http://schemas.microsoft.com/office/drawing/2014/main" id="{1572CA92-7EB7-1D80-3886-1DC62A65A2C5}"/>
              </a:ext>
            </a:extLst>
          </p:cNvPr>
          <p:cNvSpPr>
            <a:spLocks noGrp="1"/>
          </p:cNvSpPr>
          <p:nvPr/>
        </p:nvSpPr>
        <p:spPr>
          <a:xfrm>
            <a:off x="1181100" y="7022226"/>
            <a:ext cx="270510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Loan Coordination</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AA5ABCBF-42CE-26E3-1248-51AF1BFDB617}"/>
              </a:ext>
            </a:extLst>
          </p:cNvPr>
          <p:cNvSpPr>
            <a:spLocks noGrp="1"/>
          </p:cNvSpPr>
          <p:nvPr/>
        </p:nvSpPr>
        <p:spPr>
          <a:xfrm>
            <a:off x="4379888" y="7217767"/>
            <a:ext cx="6802462" cy="868016"/>
          </a:xfrm>
          <a:prstGeom prst="rect">
            <a:avLst/>
          </a:prstGeom>
          <a:noFill/>
          <a:ln w="0">
            <a:noFill/>
          </a:ln>
        </p:spPr>
        <p:txBody>
          <a:bodyPr lIns="0" tIns="0" rIns="0" bIns="0" anchor="ctr">
            <a:noAutofit/>
          </a:bodyPr>
          <a:lstStyle/>
          <a:p>
            <a:pPr algn="l">
              <a:lnSpc>
                <a:spcPct val="100000"/>
              </a:lnSpc>
              <a:buNone/>
              <a:defRPr sz="2250" b="1" i="0">
                <a:solidFill>
                  <a:srgbClr val="0B2D4D"/>
                </a:solidFill>
                <a:latin typeface="Nimbus Sans"/>
                <a:ea typeface="Nimbus Sans"/>
                <a:cs typeface="Nimbus Sans"/>
              </a:defRPr>
            </a:pPr>
            <a:r>
              <a:rPr lang="en-US" sz="3200" dirty="0" err="1">
                <a:solidFill>
                  <a:srgbClr val="133364"/>
                </a:solidFill>
                <a:latin typeface="Carlito" panose="020F0502020204030204" pitchFamily="34" charset="0"/>
                <a:ea typeface="Nimbus Sans"/>
                <a:cs typeface="Carlito" panose="020F0502020204030204" pitchFamily="34" charset="0"/>
              </a:rPr>
              <a:t>Arcasa</a:t>
            </a:r>
            <a:r>
              <a:rPr lang="en-US" sz="3200" dirty="0">
                <a:solidFill>
                  <a:srgbClr val="133364"/>
                </a:solidFill>
                <a:latin typeface="Carlito" panose="020F0502020204030204" pitchFamily="34" charset="0"/>
                <a:ea typeface="Nimbus Sans"/>
                <a:cs typeface="Carlito" panose="020F0502020204030204" pitchFamily="34" charset="0"/>
              </a:rPr>
              <a:t> works with the loan officer on the solar proposal and next steps.</a:t>
            </a:r>
            <a:endParaRPr sz="3200" dirty="0">
              <a:solidFill>
                <a:srgbClr val="133364"/>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1FD912AB-FEBC-015C-8072-5432B2A50F08}"/>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BE25E9BF-43DF-B792-BC5A-B1809E243350}"/>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488D46E5-EA82-51F2-7C4B-E10A824E5916}"/>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A4D05409-44C7-011F-87D9-EAFF496658EA}"/>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D287DF20-D0DB-4DD5-7A08-92EC259F5CAC}"/>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A141D8CA-593F-0177-360E-5AB3DA1A9813}"/>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9B249834-2710-1E97-2547-83E6F2243C29}"/>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C4FA53E8-F042-9143-293C-59AF79EBE7FF}"/>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FFD8A22F-94FA-C03E-CC6D-CAEAF7C7A6FF}"/>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689D434A-4706-7FB4-DD22-EB53D4DE39F9}"/>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pic>
        <p:nvPicPr>
          <p:cNvPr id="16" name="Picture 15">
            <a:extLst>
              <a:ext uri="{FF2B5EF4-FFF2-40B4-BE49-F238E27FC236}">
                <a16:creationId xmlns:a16="http://schemas.microsoft.com/office/drawing/2014/main" id="{C4E101BE-3273-EA68-B3C5-AAEAA239B9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5750" y="4449071"/>
            <a:ext cx="5762124" cy="1800663"/>
          </a:xfrm>
          <a:prstGeom prst="rect">
            <a:avLst/>
          </a:prstGeom>
        </p:spPr>
      </p:pic>
    </p:spTree>
    <p:extLst>
      <p:ext uri="{BB962C8B-B14F-4D97-AF65-F5344CB8AC3E}">
        <p14:creationId xmlns:p14="http://schemas.microsoft.com/office/powerpoint/2010/main" val="1599217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526B-3047-4857-97A7-6056895F663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3F6B93-C37E-DBCB-7FFD-855721EE55BC}"/>
              </a:ext>
            </a:extLst>
          </p:cNvPr>
          <p:cNvSpPr>
            <a:spLocks noGrp="1"/>
          </p:cNvSpPr>
          <p:nvPr/>
        </p:nvSpPr>
        <p:spPr>
          <a:xfrm>
            <a:off x="914400" y="1499212"/>
            <a:ext cx="12268200" cy="857250"/>
          </a:xfrm>
          <a:prstGeom prst="rect">
            <a:avLst/>
          </a:prstGeom>
          <a:noFill/>
          <a:ln w="0">
            <a:noFill/>
          </a:ln>
        </p:spPr>
        <p:txBody>
          <a:bodyPr lIns="0" tIns="0" rIns="0" bIns="0" anchor="t">
            <a:normAutofit fontScale="92500" lnSpcReduction="10000"/>
          </a:bodyPr>
          <a:lstStyle/>
          <a:p>
            <a:pPr algn="l">
              <a:lnSpc>
                <a:spcPct val="100000"/>
              </a:lnSpc>
              <a:buNone/>
              <a:defRPr sz="2700" b="1" i="0">
                <a:solidFill>
                  <a:srgbClr val="0B2D4D"/>
                </a:solidFill>
                <a:latin typeface="Nimbus Sans"/>
                <a:ea typeface="Nimbus Sans"/>
                <a:cs typeface="Nimbus Sans"/>
              </a:defRPr>
            </a:pPr>
            <a:r>
              <a:rPr lang="en-US" sz="6600" b="1" dirty="0">
                <a:solidFill>
                  <a:srgbClr val="0B2D4D"/>
                </a:solidFill>
                <a:latin typeface="League Spartan" pitchFamily="2" charset="0"/>
                <a:ea typeface="Nimbus Sans"/>
                <a:cs typeface="Carlito" panose="020F0502020204030204" pitchFamily="34" charset="0"/>
              </a:rPr>
              <a:t>What Happens After Closing</a:t>
            </a:r>
            <a:endParaRPr sz="6600" b="1" dirty="0">
              <a:solidFill>
                <a:srgbClr val="0B2D4D"/>
              </a:solidFill>
              <a:latin typeface="League Spartan" pitchFamily="2"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19A3ACD5-D75D-3FF6-CAEA-CF3B7D842D41}"/>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7049EDC1-535C-053B-9493-9FC9FE4A8F22}"/>
              </a:ext>
            </a:extLst>
          </p:cNvPr>
          <p:cNvSpPr>
            <a:spLocks noGrp="1"/>
          </p:cNvSpPr>
          <p:nvPr/>
        </p:nvSpPr>
        <p:spPr>
          <a:xfrm>
            <a:off x="1171575" y="3000375"/>
            <a:ext cx="371475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Installation</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C6C4CD4D-318A-E99D-BAEF-6F1B12FED113}"/>
              </a:ext>
            </a:extLst>
          </p:cNvPr>
          <p:cNvSpPr>
            <a:spLocks noGrp="1"/>
          </p:cNvSpPr>
          <p:nvPr/>
        </p:nvSpPr>
        <p:spPr>
          <a:xfrm>
            <a:off x="5857875" y="3228975"/>
            <a:ext cx="9763125" cy="714375"/>
          </a:xfrm>
          <a:prstGeom prst="rect">
            <a:avLst/>
          </a:prstGeom>
          <a:noFill/>
          <a:ln w="0">
            <a:noFill/>
          </a:ln>
        </p:spPr>
        <p:txBody>
          <a:bodyPr lIns="0" tIns="0" rIns="0" bIns="0" anchor="ctr">
            <a:normAutofit fontScale="92500"/>
          </a:bodyPr>
          <a:lstStyle/>
          <a:p>
            <a:pPr algn="l">
              <a:lnSpc>
                <a:spcPct val="100000"/>
              </a:lnSpc>
              <a:buNone/>
              <a:defRPr sz="2250" b="1" i="0">
                <a:solidFill>
                  <a:srgbClr val="0B2D4D"/>
                </a:solidFill>
                <a:latin typeface="Nimbus Sans"/>
                <a:ea typeface="Nimbus Sans"/>
                <a:cs typeface="Nimbus Sans"/>
              </a:defRPr>
            </a:pPr>
            <a:r>
              <a:rPr lang="en-US" sz="3200" b="1" dirty="0" err="1">
                <a:solidFill>
                  <a:srgbClr val="133364"/>
                </a:solidFill>
                <a:latin typeface="Carlito" panose="020F0502020204030204" pitchFamily="34" charset="0"/>
                <a:ea typeface="Nimbus Sans"/>
                <a:cs typeface="Carlito" panose="020F0502020204030204" pitchFamily="34" charset="0"/>
              </a:rPr>
              <a:t>Arcasa</a:t>
            </a:r>
            <a:r>
              <a:rPr lang="en-US" sz="3200" b="1" dirty="0">
                <a:solidFill>
                  <a:srgbClr val="133364"/>
                </a:solidFill>
                <a:latin typeface="Carlito" panose="020F0502020204030204" pitchFamily="34" charset="0"/>
                <a:ea typeface="Nimbus Sans"/>
                <a:cs typeface="Carlito" panose="020F0502020204030204" pitchFamily="34" charset="0"/>
              </a:rPr>
              <a:t> coordinates the new system after you own the home.</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2CD65EC5-5765-9BC2-0585-9F454684D323}"/>
              </a:ext>
            </a:extLst>
          </p:cNvPr>
          <p:cNvSpPr>
            <a:spLocks noGrp="1"/>
          </p:cNvSpPr>
          <p:nvPr/>
        </p:nvSpPr>
        <p:spPr>
          <a:xfrm>
            <a:off x="1171575" y="4500563"/>
            <a:ext cx="15573375" cy="0"/>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636273F1-4030-21FD-8AE6-E1BECA85EDFB}"/>
              </a:ext>
            </a:extLst>
          </p:cNvPr>
          <p:cNvSpPr>
            <a:spLocks noGrp="1"/>
          </p:cNvSpPr>
          <p:nvPr/>
        </p:nvSpPr>
        <p:spPr>
          <a:xfrm>
            <a:off x="1171575" y="4914900"/>
            <a:ext cx="3714750" cy="1000125"/>
          </a:xfrm>
          <a:prstGeom prst="rect">
            <a:avLst/>
          </a:prstGeom>
          <a:noFill/>
          <a:ln w="0">
            <a:noFill/>
          </a:ln>
        </p:spPr>
        <p:txBody>
          <a:bodyPr lIns="57150" tIns="57150" rIns="57150" bIns="57150" anchor="ctr">
            <a:normAutofit fontScale="96822" lnSpcReduction="10000"/>
          </a:bodyPr>
          <a:lstStyle/>
          <a:p>
            <a:pPr algn="ctr">
              <a:lnSpc>
                <a:spcPct val="100000"/>
              </a:lnSpc>
              <a:buNone/>
              <a:defRPr sz="2250" b="1" i="0">
                <a:solidFill>
                  <a:srgbClr val="23794F"/>
                </a:solidFill>
                <a:latin typeface="Nimbus Sans"/>
                <a:ea typeface="Nimbus Sans"/>
                <a:cs typeface="Nimbus Sans"/>
              </a:defRPr>
            </a:pPr>
            <a:r>
              <a:rPr lang="en-US" sz="6200" b="1" dirty="0">
                <a:solidFill>
                  <a:srgbClr val="133364"/>
                </a:solidFill>
                <a:latin typeface="Carlito" panose="020F0502020204030204" pitchFamily="34" charset="0"/>
                <a:ea typeface="Nimbus Sans"/>
                <a:cs typeface="Carlito" panose="020F0502020204030204" pitchFamily="34" charset="0"/>
              </a:rPr>
              <a:t>Updates</a:t>
            </a:r>
            <a:endParaRPr sz="6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DE03021B-6B42-C8B4-E44D-10006C569DF5}"/>
              </a:ext>
            </a:extLst>
          </p:cNvPr>
          <p:cNvSpPr>
            <a:spLocks noGrp="1"/>
          </p:cNvSpPr>
          <p:nvPr/>
        </p:nvSpPr>
        <p:spPr>
          <a:xfrm>
            <a:off x="5857875" y="5057775"/>
            <a:ext cx="10887075" cy="714375"/>
          </a:xfrm>
          <a:prstGeom prst="rect">
            <a:avLst/>
          </a:prstGeom>
          <a:noFill/>
          <a:ln w="0">
            <a:noFill/>
          </a:ln>
        </p:spPr>
        <p:txBody>
          <a:bodyPr lIns="0" tIns="0" rIns="0" bIns="0" anchor="ctr">
            <a:normAutofit fontScale="92500"/>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Weekly milestone updates tell you what is happening and when.</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03B3A634-482E-3D48-5258-27D9F09A0A26}"/>
              </a:ext>
            </a:extLst>
          </p:cNvPr>
          <p:cNvSpPr>
            <a:spLocks noGrp="1"/>
          </p:cNvSpPr>
          <p:nvPr/>
        </p:nvSpPr>
        <p:spPr>
          <a:xfrm>
            <a:off x="1171575" y="6257925"/>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0B6BDCB2-0A9F-41B8-91EA-7FA209801C55}"/>
              </a:ext>
            </a:extLst>
          </p:cNvPr>
          <p:cNvSpPr>
            <a:spLocks noGrp="1"/>
          </p:cNvSpPr>
          <p:nvPr/>
        </p:nvSpPr>
        <p:spPr>
          <a:xfrm>
            <a:off x="1171575" y="6657975"/>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Check-ins</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20DAD984-D16B-6C08-6B74-5D02FC32BF2F}"/>
              </a:ext>
            </a:extLst>
          </p:cNvPr>
          <p:cNvSpPr>
            <a:spLocks noGrp="1"/>
          </p:cNvSpPr>
          <p:nvPr/>
        </p:nvSpPr>
        <p:spPr>
          <a:xfrm>
            <a:off x="5857875" y="6886575"/>
            <a:ext cx="10887075"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000" dirty="0" err="1">
                <a:solidFill>
                  <a:srgbClr val="133364"/>
                </a:solidFill>
                <a:latin typeface="Carlito" panose="020F0502020204030204" pitchFamily="34" charset="0"/>
                <a:ea typeface="Nimbus Sans"/>
                <a:cs typeface="Carlito" panose="020F0502020204030204" pitchFamily="34" charset="0"/>
              </a:rPr>
              <a:t>Arcasa</a:t>
            </a:r>
            <a:r>
              <a:rPr lang="en-US" sz="3000" dirty="0">
                <a:solidFill>
                  <a:srgbClr val="133364"/>
                </a:solidFill>
                <a:latin typeface="Carlito" panose="020F0502020204030204" pitchFamily="34" charset="0"/>
                <a:ea typeface="Nimbus Sans"/>
                <a:cs typeface="Carlito" panose="020F0502020204030204" pitchFamily="34" charset="0"/>
              </a:rPr>
              <a:t> follows up at six weeks and six months after installation.</a:t>
            </a:r>
            <a:endParaRPr sz="3000" dirty="0">
              <a:solidFill>
                <a:srgbClr val="133364"/>
              </a:solidFill>
              <a:latin typeface="Carlito" panose="020F0502020204030204" pitchFamily="34" charset="0"/>
              <a:ea typeface="Nimbus Sans"/>
              <a:cs typeface="Carlito" panose="020F0502020204030204" pitchFamily="34" charset="0"/>
            </a:endParaRPr>
          </a:p>
        </p:txBody>
      </p:sp>
      <p:sp>
        <p:nvSpPr>
          <p:cNvPr id="14" name="Rectangle: Rounded Corners 13">
            <a:extLst>
              <a:ext uri="{FF2B5EF4-FFF2-40B4-BE49-F238E27FC236}">
                <a16:creationId xmlns:a16="http://schemas.microsoft.com/office/drawing/2014/main" id="{9D27BBF0-0814-0095-031A-5138A3D00F1F}"/>
              </a:ext>
            </a:extLst>
          </p:cNvPr>
          <p:cNvSpPr>
            <a:spLocks noGrp="1"/>
          </p:cNvSpPr>
          <p:nvPr/>
        </p:nvSpPr>
        <p:spPr>
          <a:xfrm>
            <a:off x="2500313" y="8358188"/>
            <a:ext cx="13287375" cy="828675"/>
          </a:xfrm>
          <a:prstGeom prst="roundRect">
            <a:avLst>
              <a:gd name="adj" fmla="val 24138"/>
            </a:avLst>
          </a:prstGeom>
          <a:solidFill>
            <a:srgbClr val="133364"/>
          </a:solidFill>
          <a:ln w="0">
            <a:noFill/>
          </a:ln>
        </p:spPr>
        <p:txBody>
          <a:bodyPr/>
          <a:lstStyle/>
          <a:p>
            <a:endParaRPr lang="en-US" sz="2700" dirty="0"/>
          </a:p>
        </p:txBody>
      </p:sp>
      <p:sp>
        <p:nvSpPr>
          <p:cNvPr id="15" name="Rectangle 14">
            <a:extLst>
              <a:ext uri="{FF2B5EF4-FFF2-40B4-BE49-F238E27FC236}">
                <a16:creationId xmlns:a16="http://schemas.microsoft.com/office/drawing/2014/main" id="{F18CBB20-5A87-26BA-BA62-D223EF194174}"/>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Solar installation will happen within 120 days after closing.</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6B8511E1-B39B-05A3-2A5F-154D73AA583C}"/>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92052AF5-F030-573C-2A3D-561CDC77793D}"/>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42873C69-5A51-C746-6A9C-45134A484C2D}"/>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5D81137B-3137-E98F-60EC-7A6047AFFC84}"/>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632197AA-6923-E18E-D2C0-D5F40D135DA5}"/>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09F1A4A2-8E47-7DDB-FF2C-767D4F7AD288}"/>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31A4F03A-2594-A1E2-415E-CF40F83C4A5B}"/>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2CBBA28B-24EB-E892-5A25-CF89A71BAE20}"/>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A4A37E6D-4B01-8568-6AF2-6AB3A8ADD050}"/>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F9261122-9D0E-0D26-5DAB-63733EFFE742}"/>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Tree>
    <p:extLst>
      <p:ext uri="{BB962C8B-B14F-4D97-AF65-F5344CB8AC3E}">
        <p14:creationId xmlns:p14="http://schemas.microsoft.com/office/powerpoint/2010/main" val="3446748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60AD6-C445-DB2A-5BD9-41F1EE243E1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E8C2FD-8312-B803-37E3-5DD268655C66}"/>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800" b="1" dirty="0" err="1">
                <a:solidFill>
                  <a:srgbClr val="0B2D4D"/>
                </a:solidFill>
                <a:latin typeface="League Spartan" pitchFamily="2" charset="0"/>
                <a:ea typeface="Nimbus Sans"/>
                <a:cs typeface="Carlito" panose="020F0502020204030204" pitchFamily="34" charset="0"/>
              </a:rPr>
              <a:t>Arcasa</a:t>
            </a:r>
            <a:r>
              <a:rPr lang="en-US" sz="4800" b="1" dirty="0">
                <a:solidFill>
                  <a:srgbClr val="0B2D4D"/>
                </a:solidFill>
                <a:latin typeface="League Spartan" pitchFamily="2" charset="0"/>
                <a:ea typeface="Nimbus Sans"/>
                <a:cs typeface="Carlito" panose="020F0502020204030204" pitchFamily="34" charset="0"/>
              </a:rPr>
              <a:t> Protect Coverage</a:t>
            </a:r>
            <a:endParaRPr sz="48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5E987BF1-3392-3D6D-ACA2-6932F224D279}"/>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a:solidFill>
                  <a:srgbClr val="64717E"/>
                </a:solidFill>
                <a:latin typeface="Carlito" panose="020F0502020204030204" pitchFamily="34" charset="0"/>
                <a:ea typeface="Nimbus Sans"/>
                <a:cs typeface="Carlito" panose="020F0502020204030204" pitchFamily="34" charset="0"/>
              </a:rPr>
              <a:t>Included with solar-enabled mortgages</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35A4CC28-7EEE-F2BD-AAA8-CF2F8BCE3F88}"/>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C724D0C2-E89C-47FE-BFB6-7A145A3D843B}"/>
              </a:ext>
            </a:extLst>
          </p:cNvPr>
          <p:cNvSpPr>
            <a:spLocks noGrp="1"/>
          </p:cNvSpPr>
          <p:nvPr/>
        </p:nvSpPr>
        <p:spPr>
          <a:xfrm>
            <a:off x="1181100" y="3009900"/>
            <a:ext cx="2705100" cy="1257300"/>
          </a:xfrm>
          <a:prstGeom prst="rect">
            <a:avLst/>
          </a:prstGeom>
          <a:noFill/>
          <a:ln w="0">
            <a:noFill/>
          </a:ln>
        </p:spPr>
        <p:txBody>
          <a:bodyPr lIns="57150" tIns="57150" rIns="57150" bIns="57150" anchor="ctr">
            <a:normAutofit/>
          </a:bodyPr>
          <a:lstStyle/>
          <a:p>
            <a:pPr algn="ctr">
              <a:lnSpc>
                <a:spcPct val="100000"/>
              </a:lnSpc>
              <a:buNone/>
              <a:defRPr sz="4350" b="1" i="0">
                <a:solidFill>
                  <a:srgbClr val="23794F"/>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25 years</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26FA69B5-B90A-DCF3-1E94-03AEF322B49D}"/>
              </a:ext>
            </a:extLst>
          </p:cNvPr>
          <p:cNvSpPr>
            <a:spLocks noGrp="1"/>
          </p:cNvSpPr>
          <p:nvPr/>
        </p:nvSpPr>
        <p:spPr>
          <a:xfrm>
            <a:off x="4419600" y="3237350"/>
            <a:ext cx="6762750"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Solar module coverage</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DC288196-022A-68C4-FD7B-5D4EEFC1E2DA}"/>
              </a:ext>
            </a:extLst>
          </p:cNvPr>
          <p:cNvSpPr>
            <a:spLocks noGrp="1"/>
          </p:cNvSpPr>
          <p:nvPr/>
        </p:nvSpPr>
        <p:spPr>
          <a:xfrm flipV="1">
            <a:off x="1181101" y="4508920"/>
            <a:ext cx="10001249" cy="1168"/>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06324F8D-79B9-D651-EB5B-7043C3DE6F68}"/>
              </a:ext>
            </a:extLst>
          </p:cNvPr>
          <p:cNvSpPr>
            <a:spLocks noGrp="1"/>
          </p:cNvSpPr>
          <p:nvPr/>
        </p:nvSpPr>
        <p:spPr>
          <a:xfrm>
            <a:off x="1181100" y="4924425"/>
            <a:ext cx="2705100" cy="1000125"/>
          </a:xfrm>
          <a:prstGeom prst="rect">
            <a:avLst/>
          </a:prstGeom>
          <a:noFill/>
          <a:ln w="0">
            <a:noFill/>
          </a:ln>
        </p:spPr>
        <p:txBody>
          <a:bodyPr lIns="57150" tIns="57150" rIns="57150" bIns="57150" anchor="ctr">
            <a:normAutofit fontScale="96822"/>
          </a:bodyPr>
          <a:lstStyle/>
          <a:p>
            <a:pPr algn="ctr">
              <a:lnSpc>
                <a:spcPct val="100000"/>
              </a:lnSpc>
              <a:buNone/>
              <a:defRPr sz="2250" b="1" i="0">
                <a:solidFill>
                  <a:srgbClr val="23794F"/>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Lifetime</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DC9F9CAD-4EF2-2811-6438-FA94323364F7}"/>
              </a:ext>
            </a:extLst>
          </p:cNvPr>
          <p:cNvSpPr>
            <a:spLocks noGrp="1"/>
          </p:cNvSpPr>
          <p:nvPr/>
        </p:nvSpPr>
        <p:spPr>
          <a:xfrm>
            <a:off x="4419600" y="5067300"/>
            <a:ext cx="6762750"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dirty="0">
                <a:solidFill>
                  <a:srgbClr val="133364"/>
                </a:solidFill>
                <a:latin typeface="Carlito" panose="020F0502020204030204" pitchFamily="34" charset="0"/>
                <a:ea typeface="Nimbus Sans"/>
                <a:cs typeface="Carlito" panose="020F0502020204030204" pitchFamily="34" charset="0"/>
              </a:rPr>
              <a:t>Parts &amp; inverter RMA coverage</a:t>
            </a:r>
            <a:endParaRPr sz="3200"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F214FCC3-39DA-BE50-01A6-E72FA4C87D3A}"/>
              </a:ext>
            </a:extLst>
          </p:cNvPr>
          <p:cNvSpPr>
            <a:spLocks noGrp="1"/>
          </p:cNvSpPr>
          <p:nvPr/>
        </p:nvSpPr>
        <p:spPr>
          <a:xfrm flipV="1">
            <a:off x="1181101" y="6257530"/>
            <a:ext cx="10001249" cy="9920"/>
          </a:xfrm>
          <a:prstGeom prst="line">
            <a:avLst/>
          </a:prstGeom>
          <a:noFill/>
          <a:ln w="9525">
            <a:solidFill>
              <a:srgbClr val="CBD5DC"/>
            </a:solidFill>
            <a:prstDash val="solid"/>
          </a:ln>
        </p:spPr>
        <p:txBody>
          <a:bodyPr/>
          <a:lstStyle/>
          <a:p>
            <a:endParaRPr lang="en-US" sz="2700" dirty="0"/>
          </a:p>
        </p:txBody>
      </p:sp>
      <p:sp>
        <p:nvSpPr>
          <p:cNvPr id="12" name="Rectangle 11">
            <a:extLst>
              <a:ext uri="{FF2B5EF4-FFF2-40B4-BE49-F238E27FC236}">
                <a16:creationId xmlns:a16="http://schemas.microsoft.com/office/drawing/2014/main" id="{2057E2BB-A27F-CB2D-24D8-2B9AD638F462}"/>
              </a:ext>
            </a:extLst>
          </p:cNvPr>
          <p:cNvSpPr>
            <a:spLocks noGrp="1"/>
          </p:cNvSpPr>
          <p:nvPr/>
        </p:nvSpPr>
        <p:spPr>
          <a:xfrm>
            <a:off x="1181100" y="6667500"/>
            <a:ext cx="270510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Lifetime</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A4A10011-0DBF-5B64-A105-6C03DA9D92AC}"/>
              </a:ext>
            </a:extLst>
          </p:cNvPr>
          <p:cNvSpPr>
            <a:spLocks noGrp="1"/>
          </p:cNvSpPr>
          <p:nvPr/>
        </p:nvSpPr>
        <p:spPr>
          <a:xfrm>
            <a:off x="4419600" y="6938962"/>
            <a:ext cx="7928024" cy="714375"/>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dirty="0">
                <a:solidFill>
                  <a:srgbClr val="133364"/>
                </a:solidFill>
                <a:latin typeface="Carlito" panose="020F0502020204030204" pitchFamily="34" charset="0"/>
                <a:ea typeface="Nimbus Sans"/>
                <a:cs typeface="Carlito" panose="020F0502020204030204" pitchFamily="34" charset="0"/>
              </a:rPr>
              <a:t>Roof penetration coverage</a:t>
            </a:r>
            <a:endParaRPr sz="3200" dirty="0">
              <a:solidFill>
                <a:srgbClr val="133364"/>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0205C02B-54D1-6E6C-CA42-0698951765AD}"/>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9C8C9CFA-0766-33E5-C522-7AB892EA1E4D}"/>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F6C70E56-6DF4-966A-1F16-9189B192C784}"/>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5291F96A-64BC-B71D-74FF-19F69122F432}"/>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75A5A064-79B0-EF3B-EEB1-3735ABD7AFD9}"/>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46A98602-C026-A447-DA56-8A2EADDA6D7C}"/>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007FE2AC-CD67-5880-E4BC-AEFF8AE59F53}"/>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F46E05B0-B766-E9CB-19C4-E02C86370159}"/>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FA3616C8-ADA8-12C5-11E7-E67E69216478}"/>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0E3D10FB-620B-43F0-C22F-3E702E2BD2BA}"/>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pic>
        <p:nvPicPr>
          <p:cNvPr id="16" name="Picture 15">
            <a:extLst>
              <a:ext uri="{FF2B5EF4-FFF2-40B4-BE49-F238E27FC236}">
                <a16:creationId xmlns:a16="http://schemas.microsoft.com/office/drawing/2014/main" id="{ADB4DE88-15B8-04F9-6358-4BA6B0C63A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5750" y="4524155"/>
            <a:ext cx="5762124" cy="1800663"/>
          </a:xfrm>
          <a:prstGeom prst="rect">
            <a:avLst/>
          </a:prstGeom>
        </p:spPr>
      </p:pic>
      <p:sp>
        <p:nvSpPr>
          <p:cNvPr id="19" name="Rectangle: Rounded Corners 18">
            <a:extLst>
              <a:ext uri="{FF2B5EF4-FFF2-40B4-BE49-F238E27FC236}">
                <a16:creationId xmlns:a16="http://schemas.microsoft.com/office/drawing/2014/main" id="{9EE2FDFE-C353-2F19-30A2-0501B0034E05}"/>
              </a:ext>
            </a:extLst>
          </p:cNvPr>
          <p:cNvSpPr>
            <a:spLocks noGrp="1"/>
          </p:cNvSpPr>
          <p:nvPr/>
        </p:nvSpPr>
        <p:spPr>
          <a:xfrm>
            <a:off x="914401" y="8358188"/>
            <a:ext cx="16158366" cy="1241305"/>
          </a:xfrm>
          <a:prstGeom prst="roundRect">
            <a:avLst>
              <a:gd name="adj" fmla="val 24138"/>
            </a:avLst>
          </a:prstGeom>
          <a:solidFill>
            <a:srgbClr val="133364"/>
          </a:solidFill>
          <a:ln w="0">
            <a:noFill/>
          </a:ln>
        </p:spPr>
        <p:txBody>
          <a:bodyPr/>
          <a:lstStyle/>
          <a:p>
            <a:endParaRPr lang="en-US" sz="2700" dirty="0"/>
          </a:p>
        </p:txBody>
      </p:sp>
      <p:sp>
        <p:nvSpPr>
          <p:cNvPr id="31" name="Rectangle 30">
            <a:extLst>
              <a:ext uri="{FF2B5EF4-FFF2-40B4-BE49-F238E27FC236}">
                <a16:creationId xmlns:a16="http://schemas.microsoft.com/office/drawing/2014/main" id="{FEDD5D42-7E1F-0A23-7527-5C2CACE101BA}"/>
              </a:ext>
            </a:extLst>
          </p:cNvPr>
          <p:cNvSpPr>
            <a:spLocks noGrp="1"/>
          </p:cNvSpPr>
          <p:nvPr/>
        </p:nvSpPr>
        <p:spPr>
          <a:xfrm>
            <a:off x="1427643" y="8529638"/>
            <a:ext cx="15150640" cy="905245"/>
          </a:xfrm>
          <a:prstGeom prst="rect">
            <a:avLst/>
          </a:prstGeom>
          <a:noFill/>
          <a:ln w="0">
            <a:noFill/>
          </a:ln>
        </p:spPr>
        <p:txBody>
          <a:bodyPr lIns="57150" tIns="57150" rIns="57150" bIns="57150" anchor="ctr">
            <a:normAutofit/>
          </a:bodyPr>
          <a:lstStyle/>
          <a:p>
            <a:pPr algn="ctr">
              <a:lnSpc>
                <a:spcPct val="100000"/>
              </a:lnSpc>
              <a:buNone/>
              <a:defRPr sz="1350" b="1" i="0">
                <a:solidFill>
                  <a:srgbClr val="23794F"/>
                </a:solidFill>
                <a:latin typeface="Nimbus Sans"/>
                <a:ea typeface="Nimbus Sans"/>
                <a:cs typeface="Nimbus Sans"/>
              </a:defRPr>
            </a:pPr>
            <a:r>
              <a:rPr lang="en-US" sz="3200" b="1" dirty="0">
                <a:solidFill>
                  <a:schemeClr val="bg1"/>
                </a:solidFill>
                <a:latin typeface="Carlito" panose="020F0502020204030204" pitchFamily="34" charset="0"/>
                <a:ea typeface="Nimbus Sans"/>
                <a:cs typeface="Carlito" panose="020F0502020204030204" pitchFamily="34" charset="0"/>
              </a:rPr>
              <a:t>Lifetime coverage on Labor &amp; System Diagnostics or Repair</a:t>
            </a:r>
            <a:endParaRPr sz="3200" b="1" dirty="0">
              <a:solidFill>
                <a:schemeClr val="bg1"/>
              </a:solidFill>
              <a:latin typeface="Carlito" panose="020F0502020204030204" pitchFamily="34" charset="0"/>
              <a:ea typeface="Nimbus Sans"/>
              <a:cs typeface="Carlito" panose="020F0502020204030204" pitchFamily="34" charset="0"/>
            </a:endParaRPr>
          </a:p>
        </p:txBody>
      </p:sp>
    </p:spTree>
    <p:extLst>
      <p:ext uri="{BB962C8B-B14F-4D97-AF65-F5344CB8AC3E}">
        <p14:creationId xmlns:p14="http://schemas.microsoft.com/office/powerpoint/2010/main" val="2616317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BB457-5EE0-7598-4690-ADF46B2FDB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AD55F3F-3C17-F35B-2B18-64EECB11CA4A}"/>
              </a:ext>
            </a:extLst>
          </p:cNvPr>
          <p:cNvSpPr>
            <a:spLocks noGrp="1"/>
          </p:cNvSpPr>
          <p:nvPr/>
        </p:nvSpPr>
        <p:spPr>
          <a:xfrm>
            <a:off x="914400" y="1166418"/>
            <a:ext cx="14859000" cy="857250"/>
          </a:xfrm>
          <a:prstGeom prst="rect">
            <a:avLst/>
          </a:prstGeom>
          <a:noFill/>
          <a:ln w="0">
            <a:noFill/>
          </a:ln>
        </p:spPr>
        <p:txBody>
          <a:bodyPr lIns="0" tIns="0" rIns="0" bIns="0" anchor="t">
            <a:normAutofit/>
          </a:bodyPr>
          <a:lstStyle/>
          <a:p>
            <a:pPr algn="l">
              <a:lnSpc>
                <a:spcPct val="100000"/>
              </a:lnSpc>
              <a:buNone/>
              <a:defRPr sz="2700" b="1" i="0">
                <a:solidFill>
                  <a:srgbClr val="0B2D4D"/>
                </a:solidFill>
                <a:latin typeface="Nimbus Sans"/>
                <a:ea typeface="Nimbus Sans"/>
                <a:cs typeface="Nimbus Sans"/>
              </a:defRPr>
            </a:pPr>
            <a:r>
              <a:rPr lang="en-US" sz="4400" b="1" dirty="0">
                <a:solidFill>
                  <a:srgbClr val="0B2D4D"/>
                </a:solidFill>
                <a:latin typeface="League Spartan" pitchFamily="2" charset="0"/>
                <a:ea typeface="Nimbus Sans"/>
                <a:cs typeface="Carlito" panose="020F0502020204030204" pitchFamily="34" charset="0"/>
              </a:rPr>
              <a:t>From Assistance to Solar Installation</a:t>
            </a:r>
            <a:endParaRPr sz="4400" b="1" dirty="0">
              <a:solidFill>
                <a:srgbClr val="0B2D4D"/>
              </a:solidFill>
              <a:latin typeface="League Spartan" pitchFamily="2"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A31ACF50-341E-6B29-FF98-3A739DD933DF}"/>
              </a:ext>
            </a:extLst>
          </p:cNvPr>
          <p:cNvSpPr>
            <a:spLocks noGrp="1"/>
          </p:cNvSpPr>
          <p:nvPr/>
        </p:nvSpPr>
        <p:spPr>
          <a:xfrm>
            <a:off x="914400" y="2004010"/>
            <a:ext cx="14859000" cy="485775"/>
          </a:xfrm>
          <a:prstGeom prst="rect">
            <a:avLst/>
          </a:prstGeom>
          <a:noFill/>
          <a:ln w="0">
            <a:noFill/>
          </a:ln>
        </p:spPr>
        <p:txBody>
          <a:bodyPr lIns="0" tIns="0" rIns="0" bIns="0" anchor="t">
            <a:normAutofit/>
          </a:bodyPr>
          <a:lstStyle/>
          <a:p>
            <a:pPr algn="l">
              <a:lnSpc>
                <a:spcPct val="100000"/>
              </a:lnSpc>
              <a:buNone/>
              <a:defRPr sz="1350" b="0" i="0">
                <a:solidFill>
                  <a:srgbClr val="64717E"/>
                </a:solidFill>
                <a:latin typeface="Nimbus Sans"/>
                <a:ea typeface="Nimbus Sans"/>
                <a:cs typeface="Nimbus Sans"/>
              </a:defRPr>
            </a:pPr>
            <a:r>
              <a:rPr lang="en-US" sz="2800" dirty="0">
                <a:solidFill>
                  <a:srgbClr val="64717E"/>
                </a:solidFill>
                <a:latin typeface="Carlito" panose="020F0502020204030204" pitchFamily="34" charset="0"/>
                <a:ea typeface="Nimbus Sans"/>
                <a:cs typeface="Carlito" panose="020F0502020204030204" pitchFamily="34" charset="0"/>
              </a:rPr>
              <a:t>These thresholds are a starting point for your personal review. </a:t>
            </a:r>
            <a:endParaRPr sz="2800" dirty="0">
              <a:solidFill>
                <a:srgbClr val="64717E"/>
              </a:solidFill>
              <a:latin typeface="Carlito" panose="020F0502020204030204" pitchFamily="34" charset="0"/>
              <a:ea typeface="Nimbus Sans"/>
              <a:cs typeface="Carlito" panose="020F0502020204030204" pitchFamily="34" charset="0"/>
            </a:endParaRPr>
          </a:p>
        </p:txBody>
      </p:sp>
      <p:sp>
        <p:nvSpPr>
          <p:cNvPr id="5" name="Straight Connector 4">
            <a:extLst>
              <a:ext uri="{FF2B5EF4-FFF2-40B4-BE49-F238E27FC236}">
                <a16:creationId xmlns:a16="http://schemas.microsoft.com/office/drawing/2014/main" id="{A78E6A4D-CB4A-C13D-6D41-2F236750B316}"/>
              </a:ext>
            </a:extLst>
          </p:cNvPr>
          <p:cNvSpPr>
            <a:spLocks noGrp="1"/>
          </p:cNvSpPr>
          <p:nvPr/>
        </p:nvSpPr>
        <p:spPr>
          <a:xfrm>
            <a:off x="914400" y="2705100"/>
            <a:ext cx="16459200" cy="0"/>
          </a:xfrm>
          <a:prstGeom prst="line">
            <a:avLst/>
          </a:prstGeom>
          <a:noFill/>
          <a:ln w="9525">
            <a:solidFill>
              <a:srgbClr val="CBD5DC"/>
            </a:solidFill>
            <a:prstDash val="solid"/>
          </a:ln>
        </p:spPr>
        <p:txBody>
          <a:bodyPr/>
          <a:lstStyle/>
          <a:p>
            <a:endParaRPr lang="en-US" sz="2700"/>
          </a:p>
        </p:txBody>
      </p:sp>
      <p:sp>
        <p:nvSpPr>
          <p:cNvPr id="6" name="Rectangle 5">
            <a:extLst>
              <a:ext uri="{FF2B5EF4-FFF2-40B4-BE49-F238E27FC236}">
                <a16:creationId xmlns:a16="http://schemas.microsoft.com/office/drawing/2014/main" id="{ED20E212-DA80-4907-0B9C-B15DDDE03DF1}"/>
              </a:ext>
            </a:extLst>
          </p:cNvPr>
          <p:cNvSpPr>
            <a:spLocks noGrp="1"/>
          </p:cNvSpPr>
          <p:nvPr/>
        </p:nvSpPr>
        <p:spPr>
          <a:xfrm>
            <a:off x="1171575" y="3000375"/>
            <a:ext cx="3714750" cy="1257300"/>
          </a:xfrm>
          <a:prstGeom prst="rect">
            <a:avLst/>
          </a:prstGeom>
          <a:noFill/>
          <a:ln w="0">
            <a:noFill/>
          </a:ln>
        </p:spPr>
        <p:txBody>
          <a:bodyPr lIns="57150" tIns="57150" rIns="57150" bIns="57150" anchor="ctr">
            <a:normAutofit/>
          </a:bodyPr>
          <a:lstStyle/>
          <a:p>
            <a:pPr algn="ctr">
              <a:lnSpc>
                <a:spcPct val="100000"/>
              </a:lnSpc>
              <a:defRPr sz="435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1. Review</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7" name="Rectangle 6">
            <a:extLst>
              <a:ext uri="{FF2B5EF4-FFF2-40B4-BE49-F238E27FC236}">
                <a16:creationId xmlns:a16="http://schemas.microsoft.com/office/drawing/2014/main" id="{F1B510EA-FB3B-2A24-2291-A57370527957}"/>
              </a:ext>
            </a:extLst>
          </p:cNvPr>
          <p:cNvSpPr>
            <a:spLocks noGrp="1"/>
          </p:cNvSpPr>
          <p:nvPr/>
        </p:nvSpPr>
        <p:spPr>
          <a:xfrm>
            <a:off x="5181601" y="3228975"/>
            <a:ext cx="11563350" cy="871539"/>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We confirm FHA eligibility, assistance amount and solar system cost.</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8" name="Straight Connector 7">
            <a:extLst>
              <a:ext uri="{FF2B5EF4-FFF2-40B4-BE49-F238E27FC236}">
                <a16:creationId xmlns:a16="http://schemas.microsoft.com/office/drawing/2014/main" id="{2FACEB42-4947-4E72-5328-6BFABFB3B215}"/>
              </a:ext>
            </a:extLst>
          </p:cNvPr>
          <p:cNvSpPr>
            <a:spLocks noGrp="1"/>
          </p:cNvSpPr>
          <p:nvPr/>
        </p:nvSpPr>
        <p:spPr>
          <a:xfrm>
            <a:off x="1171575" y="4500563"/>
            <a:ext cx="15573375" cy="0"/>
          </a:xfrm>
          <a:prstGeom prst="line">
            <a:avLst/>
          </a:prstGeom>
          <a:noFill/>
          <a:ln w="9525">
            <a:solidFill>
              <a:srgbClr val="CBD5DC"/>
            </a:solidFill>
            <a:prstDash val="solid"/>
          </a:ln>
        </p:spPr>
        <p:txBody>
          <a:bodyPr/>
          <a:lstStyle/>
          <a:p>
            <a:endParaRPr lang="en-US" sz="2700"/>
          </a:p>
        </p:txBody>
      </p:sp>
      <p:sp>
        <p:nvSpPr>
          <p:cNvPr id="9" name="Rectangle 8">
            <a:extLst>
              <a:ext uri="{FF2B5EF4-FFF2-40B4-BE49-F238E27FC236}">
                <a16:creationId xmlns:a16="http://schemas.microsoft.com/office/drawing/2014/main" id="{3D9ECC02-1DC0-0E4C-F212-885834DD004B}"/>
              </a:ext>
            </a:extLst>
          </p:cNvPr>
          <p:cNvSpPr>
            <a:spLocks noGrp="1"/>
          </p:cNvSpPr>
          <p:nvPr/>
        </p:nvSpPr>
        <p:spPr>
          <a:xfrm>
            <a:off x="1171575" y="4914900"/>
            <a:ext cx="3714750" cy="1000125"/>
          </a:xfrm>
          <a:prstGeom prst="rect">
            <a:avLst/>
          </a:prstGeom>
          <a:noFill/>
          <a:ln w="0">
            <a:noFill/>
          </a:ln>
        </p:spPr>
        <p:txBody>
          <a:bodyPr lIns="57150" tIns="57150" rIns="57150" bIns="57150" anchor="ctr">
            <a:normAutofit fontScale="96822" lnSpcReduction="10000"/>
          </a:bodyPr>
          <a:lstStyle/>
          <a:p>
            <a:pPr algn="ctr">
              <a:lnSpc>
                <a:spcPct val="100000"/>
              </a:lnSpc>
              <a:defRPr sz="2250" b="1" i="0">
                <a:solidFill>
                  <a:srgbClr val="23794F"/>
                </a:solidFill>
                <a:latin typeface="Nimbus Sans"/>
                <a:ea typeface="Nimbus Sans"/>
                <a:cs typeface="Nimbus Sans"/>
              </a:defRPr>
            </a:pPr>
            <a:r>
              <a:rPr lang="en-US" sz="6200" b="1" dirty="0">
                <a:solidFill>
                  <a:srgbClr val="133364"/>
                </a:solidFill>
                <a:latin typeface="Carlito" panose="020F0502020204030204" pitchFamily="34" charset="0"/>
                <a:ea typeface="Nimbus Sans"/>
                <a:cs typeface="Carlito" panose="020F0502020204030204" pitchFamily="34" charset="0"/>
              </a:rPr>
              <a:t>2. Close</a:t>
            </a:r>
            <a:endParaRPr sz="6200" b="1" dirty="0">
              <a:solidFill>
                <a:srgbClr val="133364"/>
              </a:solidFill>
              <a:latin typeface="Carlito" panose="020F0502020204030204" pitchFamily="34" charset="0"/>
              <a:ea typeface="Nimbus Sans"/>
              <a:cs typeface="Carlito" panose="020F0502020204030204" pitchFamily="34" charset="0"/>
            </a:endParaRPr>
          </a:p>
        </p:txBody>
      </p:sp>
      <p:sp>
        <p:nvSpPr>
          <p:cNvPr id="10" name="Rectangle 9">
            <a:extLst>
              <a:ext uri="{FF2B5EF4-FFF2-40B4-BE49-F238E27FC236}">
                <a16:creationId xmlns:a16="http://schemas.microsoft.com/office/drawing/2014/main" id="{906C3A4D-D288-B564-8384-53E94F742B4C}"/>
              </a:ext>
            </a:extLst>
          </p:cNvPr>
          <p:cNvSpPr>
            <a:spLocks noGrp="1"/>
          </p:cNvSpPr>
          <p:nvPr/>
        </p:nvSpPr>
        <p:spPr>
          <a:xfrm>
            <a:off x="5181601" y="5057775"/>
            <a:ext cx="11563350" cy="857250"/>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b="1" dirty="0">
                <a:solidFill>
                  <a:srgbClr val="133364"/>
                </a:solidFill>
                <a:latin typeface="Carlito" panose="020F0502020204030204" pitchFamily="34" charset="0"/>
                <a:ea typeface="Nimbus Sans"/>
                <a:cs typeface="Carlito" panose="020F0502020204030204" pitchFamily="34" charset="0"/>
              </a:rPr>
              <a:t>Eligible assistance goes towards upfront costs at closing.</a:t>
            </a:r>
            <a:endParaRPr sz="3200" b="1" dirty="0">
              <a:solidFill>
                <a:srgbClr val="133364"/>
              </a:solidFill>
              <a:latin typeface="Carlito" panose="020F0502020204030204" pitchFamily="34" charset="0"/>
              <a:ea typeface="Nimbus Sans"/>
              <a:cs typeface="Carlito" panose="020F0502020204030204" pitchFamily="34" charset="0"/>
            </a:endParaRPr>
          </a:p>
        </p:txBody>
      </p:sp>
      <p:sp>
        <p:nvSpPr>
          <p:cNvPr id="11" name="Straight Connector 10">
            <a:extLst>
              <a:ext uri="{FF2B5EF4-FFF2-40B4-BE49-F238E27FC236}">
                <a16:creationId xmlns:a16="http://schemas.microsoft.com/office/drawing/2014/main" id="{13978110-B923-9DB6-C2AE-C0A61FD243BB}"/>
              </a:ext>
            </a:extLst>
          </p:cNvPr>
          <p:cNvSpPr>
            <a:spLocks noGrp="1"/>
          </p:cNvSpPr>
          <p:nvPr/>
        </p:nvSpPr>
        <p:spPr>
          <a:xfrm>
            <a:off x="1171575" y="6257925"/>
            <a:ext cx="15573375" cy="0"/>
          </a:xfrm>
          <a:prstGeom prst="line">
            <a:avLst/>
          </a:prstGeom>
          <a:noFill/>
          <a:ln w="9525">
            <a:solidFill>
              <a:srgbClr val="CBD5DC"/>
            </a:solidFill>
            <a:prstDash val="solid"/>
          </a:ln>
        </p:spPr>
        <p:txBody>
          <a:bodyPr/>
          <a:lstStyle/>
          <a:p>
            <a:endParaRPr lang="en-US" sz="2700"/>
          </a:p>
        </p:txBody>
      </p:sp>
      <p:sp>
        <p:nvSpPr>
          <p:cNvPr id="12" name="Rectangle 11">
            <a:extLst>
              <a:ext uri="{FF2B5EF4-FFF2-40B4-BE49-F238E27FC236}">
                <a16:creationId xmlns:a16="http://schemas.microsoft.com/office/drawing/2014/main" id="{5A00523B-3ADE-A2CA-6A30-A953D62B5CC8}"/>
              </a:ext>
            </a:extLst>
          </p:cNvPr>
          <p:cNvSpPr>
            <a:spLocks noGrp="1"/>
          </p:cNvSpPr>
          <p:nvPr/>
        </p:nvSpPr>
        <p:spPr>
          <a:xfrm>
            <a:off x="1171575" y="6657975"/>
            <a:ext cx="3714750" cy="1257300"/>
          </a:xfrm>
          <a:prstGeom prst="rect">
            <a:avLst/>
          </a:prstGeom>
          <a:noFill/>
          <a:ln w="0">
            <a:noFill/>
          </a:ln>
        </p:spPr>
        <p:txBody>
          <a:bodyPr lIns="57150" tIns="57150" rIns="57150" bIns="57150" anchor="ctr">
            <a:normAutofit/>
          </a:bodyPr>
          <a:lstStyle/>
          <a:p>
            <a:pPr algn="ctr">
              <a:lnSpc>
                <a:spcPct val="100000"/>
              </a:lnSpc>
              <a:buNone/>
              <a:defRPr sz="3900" b="1" i="0">
                <a:solidFill>
                  <a:srgbClr val="23794F"/>
                </a:solidFill>
                <a:latin typeface="Nimbus Sans"/>
                <a:ea typeface="Nimbus Sans"/>
                <a:cs typeface="Nimbus Sans"/>
              </a:defRPr>
            </a:pPr>
            <a:r>
              <a:rPr lang="en-US" sz="6000" b="1" dirty="0">
                <a:solidFill>
                  <a:srgbClr val="133364"/>
                </a:solidFill>
                <a:latin typeface="Carlito" panose="020F0502020204030204" pitchFamily="34" charset="0"/>
                <a:ea typeface="Nimbus Sans"/>
                <a:cs typeface="Carlito" panose="020F0502020204030204" pitchFamily="34" charset="0"/>
              </a:rPr>
              <a:t>3. Install</a:t>
            </a:r>
            <a:endParaRPr sz="6000" b="1" dirty="0">
              <a:solidFill>
                <a:srgbClr val="133364"/>
              </a:solidFill>
              <a:latin typeface="Carlito" panose="020F0502020204030204" pitchFamily="34" charset="0"/>
              <a:ea typeface="Nimbus Sans"/>
              <a:cs typeface="Carlito" panose="020F0502020204030204" pitchFamily="34" charset="0"/>
            </a:endParaRPr>
          </a:p>
        </p:txBody>
      </p:sp>
      <p:sp>
        <p:nvSpPr>
          <p:cNvPr id="13" name="Rectangle 12">
            <a:extLst>
              <a:ext uri="{FF2B5EF4-FFF2-40B4-BE49-F238E27FC236}">
                <a16:creationId xmlns:a16="http://schemas.microsoft.com/office/drawing/2014/main" id="{214EA7BB-25FE-934B-1A19-164D09EB71FA}"/>
              </a:ext>
            </a:extLst>
          </p:cNvPr>
          <p:cNvSpPr>
            <a:spLocks noGrp="1"/>
          </p:cNvSpPr>
          <p:nvPr/>
        </p:nvSpPr>
        <p:spPr>
          <a:xfrm>
            <a:off x="5181600" y="6886575"/>
            <a:ext cx="11563351" cy="828672"/>
          </a:xfrm>
          <a:prstGeom prst="rect">
            <a:avLst/>
          </a:prstGeom>
          <a:noFill/>
          <a:ln w="0">
            <a:noFill/>
          </a:ln>
        </p:spPr>
        <p:txBody>
          <a:bodyPr lIns="0" tIns="0" rIns="0" bIns="0" anchor="ctr">
            <a:normAutofit/>
          </a:bodyPr>
          <a:lstStyle/>
          <a:p>
            <a:pPr algn="l">
              <a:lnSpc>
                <a:spcPct val="100000"/>
              </a:lnSpc>
              <a:buNone/>
              <a:defRPr sz="2250" b="1" i="0">
                <a:solidFill>
                  <a:srgbClr val="0B2D4D"/>
                </a:solidFill>
                <a:latin typeface="Nimbus Sans"/>
                <a:ea typeface="Nimbus Sans"/>
                <a:cs typeface="Nimbus Sans"/>
              </a:defRPr>
            </a:pPr>
            <a:r>
              <a:rPr lang="en-US" sz="3200" dirty="0" err="1">
                <a:solidFill>
                  <a:srgbClr val="133364"/>
                </a:solidFill>
                <a:latin typeface="Carlito" panose="020F0502020204030204" pitchFamily="34" charset="0"/>
                <a:ea typeface="Nimbus Sans"/>
                <a:cs typeface="Carlito" panose="020F0502020204030204" pitchFamily="34" charset="0"/>
              </a:rPr>
              <a:t>Arcasa</a:t>
            </a:r>
            <a:r>
              <a:rPr lang="en-US" sz="3200" dirty="0">
                <a:solidFill>
                  <a:srgbClr val="133364"/>
                </a:solidFill>
                <a:latin typeface="Carlito" panose="020F0502020204030204" pitchFamily="34" charset="0"/>
                <a:ea typeface="Nimbus Sans"/>
                <a:cs typeface="Carlito" panose="020F0502020204030204" pitchFamily="34" charset="0"/>
              </a:rPr>
              <a:t> installs the system after closing, followed by final inspection.</a:t>
            </a:r>
            <a:endParaRPr sz="3200" dirty="0">
              <a:solidFill>
                <a:srgbClr val="133364"/>
              </a:solidFill>
              <a:latin typeface="Carlito" panose="020F0502020204030204" pitchFamily="34" charset="0"/>
              <a:ea typeface="Nimbus Sans"/>
              <a:cs typeface="Carlito" panose="020F0502020204030204" pitchFamily="34" charset="0"/>
            </a:endParaRPr>
          </a:p>
        </p:txBody>
      </p:sp>
      <p:sp>
        <p:nvSpPr>
          <p:cNvPr id="15" name="Rectangle 14">
            <a:extLst>
              <a:ext uri="{FF2B5EF4-FFF2-40B4-BE49-F238E27FC236}">
                <a16:creationId xmlns:a16="http://schemas.microsoft.com/office/drawing/2014/main" id="{D459847C-A9C1-8D8A-8C81-676B9E73BE67}"/>
              </a:ext>
            </a:extLst>
          </p:cNvPr>
          <p:cNvSpPr>
            <a:spLocks noGrp="1"/>
          </p:cNvSpPr>
          <p:nvPr/>
        </p:nvSpPr>
        <p:spPr>
          <a:xfrm>
            <a:off x="2914650" y="8529638"/>
            <a:ext cx="12458700" cy="485775"/>
          </a:xfrm>
          <a:prstGeom prst="rect">
            <a:avLst/>
          </a:prstGeom>
          <a:noFill/>
          <a:ln w="0">
            <a:noFill/>
          </a:ln>
        </p:spPr>
        <p:txBody>
          <a:bodyPr lIns="57150" tIns="57150" rIns="57150" bIns="57150" anchor="ctr">
            <a:normAutofit fontScale="92500" lnSpcReduction="10000"/>
          </a:bodyPr>
          <a:lstStyle/>
          <a:p>
            <a:pPr algn="ctr">
              <a:lnSpc>
                <a:spcPct val="100000"/>
              </a:lnSpc>
              <a:buNone/>
              <a:defRPr sz="1350" b="1" i="0">
                <a:solidFill>
                  <a:srgbClr val="23794F"/>
                </a:solidFill>
                <a:latin typeface="Nimbus Sans"/>
                <a:ea typeface="Nimbus Sans"/>
                <a:cs typeface="Nimbus Sans"/>
              </a:defRPr>
            </a:pPr>
            <a:r>
              <a:rPr lang="en-US" sz="2800" b="1" dirty="0">
                <a:solidFill>
                  <a:schemeClr val="bg1"/>
                </a:solidFill>
                <a:latin typeface="Carlito" panose="020F0502020204030204" pitchFamily="34" charset="0"/>
                <a:ea typeface="Nimbus Sans"/>
                <a:cs typeface="Carlito" panose="020F0502020204030204" pitchFamily="34" charset="0"/>
              </a:rPr>
              <a:t>Actual borrower, property, underwriting and program requirements apply.</a:t>
            </a:r>
            <a:endParaRPr sz="2800" b="1" dirty="0">
              <a:solidFill>
                <a:schemeClr val="bg1"/>
              </a:solidFill>
              <a:latin typeface="Carlito" panose="020F0502020204030204" pitchFamily="34" charset="0"/>
              <a:ea typeface="Nimbus Sans"/>
              <a:cs typeface="Carlito" panose="020F0502020204030204" pitchFamily="34" charset="0"/>
            </a:endParaRPr>
          </a:p>
        </p:txBody>
      </p:sp>
      <p:grpSp>
        <p:nvGrpSpPr>
          <p:cNvPr id="20" name="Group 16">
            <a:extLst>
              <a:ext uri="{FF2B5EF4-FFF2-40B4-BE49-F238E27FC236}">
                <a16:creationId xmlns:a16="http://schemas.microsoft.com/office/drawing/2014/main" id="{AB5FF6CB-0530-1959-ACB7-DA5BC7AD4B4F}"/>
              </a:ext>
            </a:extLst>
          </p:cNvPr>
          <p:cNvGrpSpPr/>
          <p:nvPr/>
        </p:nvGrpSpPr>
        <p:grpSpPr>
          <a:xfrm>
            <a:off x="0" y="109196"/>
            <a:ext cx="18288000" cy="886849"/>
            <a:chOff x="0" y="196395"/>
            <a:chExt cx="24384000" cy="1182465"/>
          </a:xfrm>
        </p:grpSpPr>
        <p:grpSp>
          <p:nvGrpSpPr>
            <p:cNvPr id="21" name="Group 17">
              <a:extLst>
                <a:ext uri="{FF2B5EF4-FFF2-40B4-BE49-F238E27FC236}">
                  <a16:creationId xmlns:a16="http://schemas.microsoft.com/office/drawing/2014/main" id="{CB5CAF99-46E6-9660-9509-3DE9F9F9ED5A}"/>
                </a:ext>
              </a:extLst>
            </p:cNvPr>
            <p:cNvGrpSpPr/>
            <p:nvPr/>
          </p:nvGrpSpPr>
          <p:grpSpPr>
            <a:xfrm>
              <a:off x="0" y="521291"/>
              <a:ext cx="24384000" cy="589567"/>
              <a:chOff x="0" y="0"/>
              <a:chExt cx="4816593" cy="116458"/>
            </a:xfrm>
          </p:grpSpPr>
          <p:sp>
            <p:nvSpPr>
              <p:cNvPr id="24" name="Freeform 18">
                <a:extLst>
                  <a:ext uri="{FF2B5EF4-FFF2-40B4-BE49-F238E27FC236}">
                    <a16:creationId xmlns:a16="http://schemas.microsoft.com/office/drawing/2014/main" id="{E0A31E9E-F41D-C14F-76CF-B1F7500F50A9}"/>
                  </a:ext>
                </a:extLst>
              </p:cNvPr>
              <p:cNvSpPr/>
              <p:nvPr/>
            </p:nvSpPr>
            <p:spPr>
              <a:xfrm>
                <a:off x="0" y="0"/>
                <a:ext cx="4816592" cy="116458"/>
              </a:xfrm>
              <a:custGeom>
                <a:avLst/>
                <a:gdLst/>
                <a:ahLst/>
                <a:cxnLst/>
                <a:rect l="l" t="t" r="r" b="b"/>
                <a:pathLst>
                  <a:path w="4816592" h="116458">
                    <a:moveTo>
                      <a:pt x="0" y="0"/>
                    </a:moveTo>
                    <a:lnTo>
                      <a:pt x="4816592" y="0"/>
                    </a:lnTo>
                    <a:lnTo>
                      <a:pt x="4816592" y="116458"/>
                    </a:lnTo>
                    <a:lnTo>
                      <a:pt x="0" y="116458"/>
                    </a:lnTo>
                    <a:close/>
                  </a:path>
                </a:pathLst>
              </a:custGeom>
              <a:solidFill>
                <a:srgbClr val="133364"/>
              </a:solidFill>
            </p:spPr>
            <p:txBody>
              <a:bodyPr/>
              <a:lstStyle/>
              <a:p>
                <a:endParaRPr lang="en-US"/>
              </a:p>
            </p:txBody>
          </p:sp>
          <p:sp>
            <p:nvSpPr>
              <p:cNvPr id="25" name="TextBox 19">
                <a:extLst>
                  <a:ext uri="{FF2B5EF4-FFF2-40B4-BE49-F238E27FC236}">
                    <a16:creationId xmlns:a16="http://schemas.microsoft.com/office/drawing/2014/main" id="{E58A64AB-4748-B6E8-A2C3-DE68202B1D96}"/>
                  </a:ext>
                </a:extLst>
              </p:cNvPr>
              <p:cNvSpPr txBox="1"/>
              <p:nvPr/>
            </p:nvSpPr>
            <p:spPr>
              <a:xfrm>
                <a:off x="0" y="-57150"/>
                <a:ext cx="4816593" cy="173608"/>
              </a:xfrm>
              <a:prstGeom prst="rect">
                <a:avLst/>
              </a:prstGeom>
            </p:spPr>
            <p:txBody>
              <a:bodyPr lIns="50800" tIns="50800" rIns="50800" bIns="50800" rtlCol="0" anchor="ctr"/>
              <a:lstStyle/>
              <a:p>
                <a:pPr algn="ctr">
                  <a:lnSpc>
                    <a:spcPts val="3139"/>
                  </a:lnSpc>
                </a:pPr>
                <a:endParaRPr/>
              </a:p>
            </p:txBody>
          </p:sp>
        </p:grpSp>
        <p:sp>
          <p:nvSpPr>
            <p:cNvPr id="22" name="TextBox 22">
              <a:extLst>
                <a:ext uri="{FF2B5EF4-FFF2-40B4-BE49-F238E27FC236}">
                  <a16:creationId xmlns:a16="http://schemas.microsoft.com/office/drawing/2014/main" id="{DB8A5629-D0A0-8CBC-815F-340472512D93}"/>
                </a:ext>
              </a:extLst>
            </p:cNvPr>
            <p:cNvSpPr txBox="1"/>
            <p:nvPr/>
          </p:nvSpPr>
          <p:spPr>
            <a:xfrm>
              <a:off x="22763689" y="196395"/>
              <a:ext cx="721201" cy="1182465"/>
            </a:xfrm>
            <a:prstGeom prst="rect">
              <a:avLst/>
            </a:prstGeom>
          </p:spPr>
          <p:txBody>
            <a:bodyPr lIns="35417" tIns="35417" rIns="35417" bIns="35417" rtlCol="0" anchor="ctr"/>
            <a:lstStyle/>
            <a:p>
              <a:pPr algn="ctr">
                <a:lnSpc>
                  <a:spcPts val="3139"/>
                </a:lnSpc>
              </a:pPr>
              <a:endParaRPr/>
            </a:p>
          </p:txBody>
        </p:sp>
        <p:sp>
          <p:nvSpPr>
            <p:cNvPr id="23" name="TextBox 22">
              <a:extLst>
                <a:ext uri="{FF2B5EF4-FFF2-40B4-BE49-F238E27FC236}">
                  <a16:creationId xmlns:a16="http://schemas.microsoft.com/office/drawing/2014/main" id="{BB986CDF-2744-A3C0-DA03-0DD676B3930B}"/>
                </a:ext>
              </a:extLst>
            </p:cNvPr>
            <p:cNvSpPr txBox="1"/>
            <p:nvPr/>
          </p:nvSpPr>
          <p:spPr>
            <a:xfrm>
              <a:off x="164604" y="551415"/>
              <a:ext cx="3729236" cy="464059"/>
            </a:xfrm>
            <a:prstGeom prst="rect">
              <a:avLst/>
            </a:prstGeom>
          </p:spPr>
          <p:txBody>
            <a:bodyPr lIns="0" tIns="0" rIns="0" bIns="0" rtlCol="0" anchor="t">
              <a:spAutoFit/>
            </a:bodyPr>
            <a:lstStyle/>
            <a:p>
              <a:pPr algn="ctr">
                <a:lnSpc>
                  <a:spcPts val="2859"/>
                </a:lnSpc>
              </a:pPr>
              <a:r>
                <a:rPr lang="en-US" sz="2042" spc="398" dirty="0">
                  <a:solidFill>
                    <a:srgbClr val="FFFFFF"/>
                  </a:solidFill>
                  <a:latin typeface="Carlito"/>
                  <a:ea typeface="Carlito"/>
                  <a:cs typeface="Carlito"/>
                  <a:sym typeface="Carlito"/>
                </a:rPr>
                <a:t>Power Up</a:t>
              </a:r>
            </a:p>
          </p:txBody>
        </p:sp>
      </p:grpSp>
      <p:sp>
        <p:nvSpPr>
          <p:cNvPr id="27" name="Text 1">
            <a:extLst>
              <a:ext uri="{FF2B5EF4-FFF2-40B4-BE49-F238E27FC236}">
                <a16:creationId xmlns:a16="http://schemas.microsoft.com/office/drawing/2014/main" id="{9FB5C1F0-CB37-9E8C-7E4E-B078517430CB}"/>
              </a:ext>
            </a:extLst>
          </p:cNvPr>
          <p:cNvSpPr/>
          <p:nvPr/>
        </p:nvSpPr>
        <p:spPr>
          <a:xfrm>
            <a:off x="14946832" y="1477910"/>
            <a:ext cx="2536747" cy="364202"/>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nvGrpSpPr>
          <p:cNvPr id="28" name="Group 27">
            <a:extLst>
              <a:ext uri="{FF2B5EF4-FFF2-40B4-BE49-F238E27FC236}">
                <a16:creationId xmlns:a16="http://schemas.microsoft.com/office/drawing/2014/main" id="{90E312B5-2651-E14B-8C13-A68EEAB1C886}"/>
              </a:ext>
            </a:extLst>
          </p:cNvPr>
          <p:cNvGrpSpPr/>
          <p:nvPr/>
        </p:nvGrpSpPr>
        <p:grpSpPr>
          <a:xfrm>
            <a:off x="14816742" y="1213036"/>
            <a:ext cx="2796926" cy="910506"/>
            <a:chOff x="9765792" y="274320"/>
            <a:chExt cx="1965960" cy="502920"/>
          </a:xfrm>
        </p:grpSpPr>
        <p:sp>
          <p:nvSpPr>
            <p:cNvPr id="29" name="Shape 0">
              <a:extLst>
                <a:ext uri="{FF2B5EF4-FFF2-40B4-BE49-F238E27FC236}">
                  <a16:creationId xmlns:a16="http://schemas.microsoft.com/office/drawing/2014/main" id="{51707C86-B64E-050B-9FBD-F2F5E6D1E7FD}"/>
                </a:ext>
              </a:extLst>
            </p:cNvPr>
            <p:cNvSpPr/>
            <p:nvPr/>
          </p:nvSpPr>
          <p:spPr>
            <a:xfrm>
              <a:off x="9765792" y="274320"/>
              <a:ext cx="1965960" cy="502920"/>
            </a:xfrm>
            <a:prstGeom prst="roundRect">
              <a:avLst>
                <a:gd name="adj" fmla="val 14545"/>
              </a:avLst>
            </a:prstGeom>
            <a:solidFill>
              <a:srgbClr val="FFFFFF"/>
            </a:solidFill>
            <a:ln w="12700">
              <a:solidFill>
                <a:srgbClr val="BFD7E3"/>
              </a:solidFill>
              <a:prstDash val="solid"/>
            </a:ln>
          </p:spPr>
          <p:txBody>
            <a:bodyPr/>
            <a:lstStyle/>
            <a:p>
              <a:endParaRPr lang="en-US"/>
            </a:p>
          </p:txBody>
        </p:sp>
        <p:sp>
          <p:nvSpPr>
            <p:cNvPr id="30" name="Text 1">
              <a:extLst>
                <a:ext uri="{FF2B5EF4-FFF2-40B4-BE49-F238E27FC236}">
                  <a16:creationId xmlns:a16="http://schemas.microsoft.com/office/drawing/2014/main" id="{6C9FC72D-378B-5A33-7E9A-95F89B5CA9E8}"/>
                </a:ext>
              </a:extLst>
            </p:cNvPr>
            <p:cNvSpPr/>
            <p:nvPr/>
          </p:nvSpPr>
          <p:spPr>
            <a:xfrm>
              <a:off x="9857232" y="420624"/>
              <a:ext cx="1783080" cy="201168"/>
            </a:xfrm>
            <a:prstGeom prst="rect">
              <a:avLst/>
            </a:prstGeom>
            <a:noFill/>
            <a:ln/>
          </p:spPr>
          <p:txBody>
            <a:bodyPr wrap="square" lIns="0" tIns="0" rIns="0" bIns="0" rtlCol="0" anchor="ctr"/>
            <a:lstStyle/>
            <a:p>
              <a:pPr marL="0" indent="0" algn="ctr">
                <a:buNone/>
              </a:pPr>
              <a:r>
                <a:rPr lang="en-US" sz="1000" b="1" dirty="0">
                  <a:solidFill>
                    <a:srgbClr val="164E7A"/>
                  </a:solidFill>
                  <a:latin typeface="Aptos" pitchFamily="34" charset="0"/>
                  <a:ea typeface="Aptos" pitchFamily="34" charset="-122"/>
                  <a:cs typeface="Aptos" pitchFamily="34" charset="-120"/>
                </a:rPr>
                <a:t>[YOUR LOGO]</a:t>
              </a:r>
              <a:endParaRPr lang="en-US" sz="1000" dirty="0"/>
            </a:p>
          </p:txBody>
        </p:sp>
      </p:grpSp>
      <p:sp>
        <p:nvSpPr>
          <p:cNvPr id="16" name="Straight Connector 15">
            <a:extLst>
              <a:ext uri="{FF2B5EF4-FFF2-40B4-BE49-F238E27FC236}">
                <a16:creationId xmlns:a16="http://schemas.microsoft.com/office/drawing/2014/main" id="{773FFF05-6C33-6783-CB8D-B80D65BB19EF}"/>
              </a:ext>
            </a:extLst>
          </p:cNvPr>
          <p:cNvSpPr>
            <a:spLocks noGrp="1"/>
          </p:cNvSpPr>
          <p:nvPr/>
        </p:nvSpPr>
        <p:spPr>
          <a:xfrm>
            <a:off x="1171575" y="8039100"/>
            <a:ext cx="15573375" cy="0"/>
          </a:xfrm>
          <a:prstGeom prst="line">
            <a:avLst/>
          </a:prstGeom>
          <a:noFill/>
          <a:ln w="9525">
            <a:solidFill>
              <a:srgbClr val="CBD5DC"/>
            </a:solidFill>
            <a:prstDash val="solid"/>
          </a:ln>
        </p:spPr>
        <p:txBody>
          <a:bodyPr/>
          <a:lstStyle/>
          <a:p>
            <a:endParaRPr lang="en-US" sz="2700"/>
          </a:p>
        </p:txBody>
      </p:sp>
    </p:spTree>
    <p:extLst>
      <p:ext uri="{BB962C8B-B14F-4D97-AF65-F5344CB8AC3E}">
        <p14:creationId xmlns:p14="http://schemas.microsoft.com/office/powerpoint/2010/main" val="930221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C3A6887-7FC6-2C0F-96B7-5801CEE03BD4}"/>
              </a:ext>
            </a:extLst>
          </p:cNvPr>
          <p:cNvSpPr/>
          <p:nvPr/>
        </p:nvSpPr>
        <p:spPr>
          <a:xfrm>
            <a:off x="0" y="0"/>
            <a:ext cx="18288000" cy="10287000"/>
          </a:xfrm>
          <a:prstGeom prst="rect">
            <a:avLst/>
          </a:prstGeom>
          <a:solidFill>
            <a:srgbClr val="13336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BDB8C2C9-C9E4-9477-797B-D88D4D3B4A84}"/>
              </a:ext>
            </a:extLst>
          </p:cNvPr>
          <p:cNvSpPr/>
          <p:nvPr/>
        </p:nvSpPr>
        <p:spPr>
          <a:xfrm>
            <a:off x="11658600" y="1485900"/>
            <a:ext cx="5172075" cy="5943600"/>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rlito" panose="020F0502020204030204" pitchFamily="34" charset="0"/>
              <a:cs typeface="Carlito" panose="020F0502020204030204" pitchFamily="34" charset="0"/>
            </a:endParaRPr>
          </a:p>
        </p:txBody>
      </p:sp>
      <p:sp>
        <p:nvSpPr>
          <p:cNvPr id="13" name="Rectangle 12">
            <a:extLst>
              <a:ext uri="{FF2B5EF4-FFF2-40B4-BE49-F238E27FC236}">
                <a16:creationId xmlns:a16="http://schemas.microsoft.com/office/drawing/2014/main" id="{2F3961D7-F55F-4AAA-A99A-CF33E8A4B22E}"/>
              </a:ext>
            </a:extLst>
          </p:cNvPr>
          <p:cNvSpPr>
            <a:spLocks noGrp="1"/>
          </p:cNvSpPr>
          <p:nvPr/>
        </p:nvSpPr>
        <p:spPr>
          <a:xfrm>
            <a:off x="914400" y="771525"/>
            <a:ext cx="3143250" cy="485775"/>
          </a:xfrm>
          <a:prstGeom prst="rect">
            <a:avLst/>
          </a:prstGeom>
          <a:noFill/>
          <a:ln w="0">
            <a:noFill/>
          </a:ln>
        </p:spPr>
        <p:txBody>
          <a:bodyPr lIns="0" tIns="0" rIns="0" bIns="0" anchor="t">
            <a:normAutofit/>
          </a:bodyPr>
          <a:lstStyle/>
          <a:p>
            <a:pPr algn="l">
              <a:lnSpc>
                <a:spcPct val="100000"/>
              </a:lnSpc>
              <a:buNone/>
              <a:defRPr sz="1275" b="1" i="0">
                <a:solidFill>
                  <a:srgbClr val="FFFFFF"/>
                </a:solidFill>
                <a:latin typeface="Nimbus Sans"/>
                <a:ea typeface="Nimbus Sans"/>
                <a:cs typeface="Nimbus Sans"/>
              </a:defRPr>
            </a:pPr>
            <a:r>
              <a:rPr sz="1913" b="1" dirty="0">
                <a:solidFill>
                  <a:srgbClr val="FFFFFF"/>
                </a:solidFill>
                <a:latin typeface="Nimbus Sans"/>
                <a:ea typeface="Nimbus Sans"/>
                <a:cs typeface="Nimbus Sans"/>
              </a:rPr>
              <a:t>[YOUR </a:t>
            </a:r>
            <a:r>
              <a:rPr sz="1913" b="1" dirty="0">
                <a:solidFill>
                  <a:srgbClr val="FFFFFF"/>
                </a:solidFill>
                <a:latin typeface="Carlito" panose="020F0502020204030204" pitchFamily="34" charset="0"/>
                <a:ea typeface="Nimbus Sans"/>
                <a:cs typeface="Carlito" panose="020F0502020204030204" pitchFamily="34" charset="0"/>
              </a:rPr>
              <a:t>LOGO</a:t>
            </a:r>
            <a:r>
              <a:rPr sz="1913" b="1" dirty="0">
                <a:solidFill>
                  <a:srgbClr val="FFFFFF"/>
                </a:solidFill>
                <a:latin typeface="Nimbus Sans"/>
                <a:ea typeface="Nimbus Sans"/>
                <a:cs typeface="Nimbus Sans"/>
              </a:rPr>
              <a:t>]</a:t>
            </a:r>
          </a:p>
        </p:txBody>
      </p:sp>
      <p:sp>
        <p:nvSpPr>
          <p:cNvPr id="2" name="Rectangle 1">
            <a:extLst>
              <a:ext uri="{FF2B5EF4-FFF2-40B4-BE49-F238E27FC236}">
                <a16:creationId xmlns:a16="http://schemas.microsoft.com/office/drawing/2014/main" id="{062F94B4-6410-4076-B3C8-00CDE9C3191B}"/>
              </a:ext>
            </a:extLst>
          </p:cNvPr>
          <p:cNvSpPr>
            <a:spLocks noGrp="1"/>
          </p:cNvSpPr>
          <p:nvPr/>
        </p:nvSpPr>
        <p:spPr>
          <a:xfrm>
            <a:off x="914400" y="2028825"/>
            <a:ext cx="9572625" cy="2143125"/>
          </a:xfrm>
          <a:prstGeom prst="rect">
            <a:avLst/>
          </a:prstGeom>
          <a:noFill/>
          <a:ln w="0">
            <a:noFill/>
          </a:ln>
        </p:spPr>
        <p:txBody>
          <a:bodyPr lIns="0" tIns="0" rIns="0" bIns="0" anchor="t">
            <a:normAutofit/>
          </a:bodyPr>
          <a:lstStyle/>
          <a:p>
            <a:pPr algn="l">
              <a:lnSpc>
                <a:spcPct val="92000"/>
              </a:lnSpc>
              <a:buNone/>
              <a:defRPr sz="3900" b="1" i="0">
                <a:solidFill>
                  <a:srgbClr val="FFFFFF"/>
                </a:solidFill>
                <a:latin typeface="Nimbus Sans"/>
                <a:ea typeface="Nimbus Sans"/>
                <a:cs typeface="Nimbus Sans"/>
              </a:defRPr>
            </a:pPr>
            <a:r>
              <a:rPr lang="en-US" sz="5850" b="1" dirty="0">
                <a:solidFill>
                  <a:srgbClr val="FFFFFF"/>
                </a:solidFill>
                <a:latin typeface="Carlito" panose="020F0502020204030204" pitchFamily="34" charset="0"/>
                <a:ea typeface="Nimbus Sans"/>
                <a:cs typeface="Carlito" panose="020F0502020204030204" pitchFamily="34" charset="0"/>
              </a:rPr>
              <a:t>Let’s review your numbers</a:t>
            </a:r>
            <a:endParaRPr sz="5850" b="1" dirty="0">
              <a:solidFill>
                <a:srgbClr val="FFFFFF"/>
              </a:solidFill>
              <a:latin typeface="Carlito" panose="020F0502020204030204" pitchFamily="34" charset="0"/>
              <a:ea typeface="Nimbus Sans"/>
              <a:cs typeface="Carlito" panose="020F0502020204030204" pitchFamily="34" charset="0"/>
            </a:endParaRPr>
          </a:p>
        </p:txBody>
      </p:sp>
      <p:sp>
        <p:nvSpPr>
          <p:cNvPr id="3" name="Rectangle 2">
            <a:extLst>
              <a:ext uri="{FF2B5EF4-FFF2-40B4-BE49-F238E27FC236}">
                <a16:creationId xmlns:a16="http://schemas.microsoft.com/office/drawing/2014/main" id="{296B95B1-EFE7-4DAB-98F1-E9B2BCBB4B6C}"/>
              </a:ext>
            </a:extLst>
          </p:cNvPr>
          <p:cNvSpPr>
            <a:spLocks noGrp="1"/>
          </p:cNvSpPr>
          <p:nvPr/>
        </p:nvSpPr>
        <p:spPr>
          <a:xfrm>
            <a:off x="914399" y="3986213"/>
            <a:ext cx="9286875" cy="2214561"/>
          </a:xfrm>
          <a:prstGeom prst="rect">
            <a:avLst/>
          </a:prstGeom>
          <a:noFill/>
          <a:ln w="0">
            <a:noFill/>
          </a:ln>
        </p:spPr>
        <p:txBody>
          <a:bodyPr lIns="0" tIns="0" rIns="0" bIns="0" anchor="t">
            <a:normAutofit/>
          </a:bodyPr>
          <a:lstStyle/>
          <a:p>
            <a:pPr algn="l">
              <a:lnSpc>
                <a:spcPct val="100000"/>
              </a:lnSpc>
              <a:buNone/>
              <a:defRPr sz="2100" b="0" i="0">
                <a:solidFill>
                  <a:srgbClr val="E7F2EB"/>
                </a:solidFill>
                <a:latin typeface="Nimbus Sans"/>
                <a:ea typeface="Nimbus Sans"/>
                <a:cs typeface="Nimbus Sans"/>
              </a:defRPr>
            </a:pPr>
            <a:r>
              <a:rPr lang="en-US" sz="3200" dirty="0">
                <a:solidFill>
                  <a:srgbClr val="E7F2EB"/>
                </a:solidFill>
                <a:latin typeface="Carlito" panose="020F0502020204030204" pitchFamily="34" charset="0"/>
                <a:ea typeface="Nimbus Sans"/>
                <a:cs typeface="Carlito" panose="020F0502020204030204" pitchFamily="34" charset="0"/>
              </a:rPr>
              <a:t>Bring a home address, your estimated cash available for closing, and your current utility goals. I’ll prepare a personalized financing review. </a:t>
            </a:r>
            <a:endParaRPr sz="3200" dirty="0">
              <a:solidFill>
                <a:srgbClr val="E7F2EB"/>
              </a:solidFill>
              <a:latin typeface="Carlito" panose="020F0502020204030204" pitchFamily="34" charset="0"/>
              <a:ea typeface="Nimbus Sans"/>
              <a:cs typeface="Carlito" panose="020F0502020204030204" pitchFamily="34" charset="0"/>
            </a:endParaRPr>
          </a:p>
        </p:txBody>
      </p:sp>
      <p:sp>
        <p:nvSpPr>
          <p:cNvPr id="5" name="Rectangle 4">
            <a:extLst>
              <a:ext uri="{FF2B5EF4-FFF2-40B4-BE49-F238E27FC236}">
                <a16:creationId xmlns:a16="http://schemas.microsoft.com/office/drawing/2014/main" id="{9E0CA8E2-0F3E-492A-9D7E-B4C619BE7520}"/>
              </a:ext>
            </a:extLst>
          </p:cNvPr>
          <p:cNvSpPr>
            <a:spLocks noGrp="1"/>
          </p:cNvSpPr>
          <p:nvPr/>
        </p:nvSpPr>
        <p:spPr>
          <a:xfrm>
            <a:off x="11858625" y="1914525"/>
            <a:ext cx="4857750" cy="685800"/>
          </a:xfrm>
          <a:prstGeom prst="rect">
            <a:avLst/>
          </a:prstGeom>
          <a:noFill/>
          <a:ln w="0">
            <a:noFill/>
          </a:ln>
        </p:spPr>
        <p:txBody>
          <a:bodyPr lIns="57150" tIns="57150" rIns="57150" bIns="57150" anchor="t">
            <a:normAutofit/>
          </a:bodyPr>
          <a:lstStyle/>
          <a:p>
            <a:pPr algn="ctr">
              <a:lnSpc>
                <a:spcPct val="100000"/>
              </a:lnSpc>
              <a:buNone/>
              <a:defRPr sz="2250" b="1" i="0">
                <a:solidFill>
                  <a:srgbClr val="0B2D4D"/>
                </a:solidFill>
                <a:latin typeface="Nimbus Sans"/>
                <a:ea typeface="Nimbus Sans"/>
                <a:cs typeface="Nimbus Sans"/>
              </a:defRPr>
            </a:pPr>
            <a:r>
              <a:rPr sz="3375" b="1" dirty="0">
                <a:solidFill>
                  <a:srgbClr val="0B2D4D"/>
                </a:solidFill>
                <a:latin typeface="Carlito" panose="020F0502020204030204" pitchFamily="34" charset="0"/>
                <a:ea typeface="Nimbus Sans"/>
                <a:cs typeface="Carlito" panose="020F0502020204030204" pitchFamily="34" charset="0"/>
              </a:rPr>
              <a:t>[Loan Officer Name]</a:t>
            </a:r>
          </a:p>
        </p:txBody>
      </p:sp>
      <p:sp>
        <p:nvSpPr>
          <p:cNvPr id="6" name="Rectangle 5">
            <a:extLst>
              <a:ext uri="{FF2B5EF4-FFF2-40B4-BE49-F238E27FC236}">
                <a16:creationId xmlns:a16="http://schemas.microsoft.com/office/drawing/2014/main" id="{FA9ECDD3-0EB8-4258-82DC-4F399045E3EE}"/>
              </a:ext>
            </a:extLst>
          </p:cNvPr>
          <p:cNvSpPr>
            <a:spLocks noGrp="1"/>
          </p:cNvSpPr>
          <p:nvPr/>
        </p:nvSpPr>
        <p:spPr>
          <a:xfrm>
            <a:off x="11858625" y="2728913"/>
            <a:ext cx="4857750" cy="914400"/>
          </a:xfrm>
          <a:prstGeom prst="rect">
            <a:avLst/>
          </a:prstGeom>
          <a:noFill/>
          <a:ln w="0">
            <a:noFill/>
          </a:ln>
        </p:spPr>
        <p:txBody>
          <a:bodyPr lIns="57150" tIns="57150" rIns="57150" bIns="57150" anchor="t">
            <a:normAutofit/>
          </a:bodyPr>
          <a:lstStyle/>
          <a:p>
            <a:pPr algn="ctr">
              <a:lnSpc>
                <a:spcPct val="100000"/>
              </a:lnSpc>
              <a:buNone/>
              <a:defRPr sz="1425" b="0" i="0">
                <a:solidFill>
                  <a:srgbClr val="64717E"/>
                </a:solidFill>
                <a:latin typeface="Nimbus Sans"/>
                <a:ea typeface="Nimbus Sans"/>
                <a:cs typeface="Nimbus Sans"/>
              </a:defRPr>
            </a:pPr>
            <a:r>
              <a:rPr sz="2138" dirty="0">
                <a:solidFill>
                  <a:srgbClr val="64717E"/>
                </a:solidFill>
                <a:latin typeface="Carlito" panose="020F0502020204030204" pitchFamily="34" charset="0"/>
                <a:ea typeface="Nimbus Sans"/>
                <a:cs typeface="Carlito" panose="020F0502020204030204" pitchFamily="34" charset="0"/>
              </a:rPr>
              <a:t>[Title]</a:t>
            </a:r>
          </a:p>
          <a:p>
            <a:pPr algn="ctr">
              <a:lnSpc>
                <a:spcPct val="100000"/>
              </a:lnSpc>
              <a:buNone/>
              <a:defRPr sz="1425" b="0" i="0">
                <a:solidFill>
                  <a:srgbClr val="64717E"/>
                </a:solidFill>
                <a:latin typeface="Nimbus Sans"/>
                <a:ea typeface="Nimbus Sans"/>
                <a:cs typeface="Nimbus Sans"/>
              </a:defRPr>
            </a:pPr>
            <a:r>
              <a:rPr sz="2138" dirty="0">
                <a:solidFill>
                  <a:srgbClr val="64717E"/>
                </a:solidFill>
                <a:latin typeface="Carlito" panose="020F0502020204030204" pitchFamily="34" charset="0"/>
                <a:ea typeface="Nimbus Sans"/>
                <a:cs typeface="Carlito" panose="020F0502020204030204" pitchFamily="34" charset="0"/>
              </a:rPr>
              <a:t>NMLS #[000000]</a:t>
            </a:r>
          </a:p>
        </p:txBody>
      </p:sp>
      <p:sp>
        <p:nvSpPr>
          <p:cNvPr id="7" name="Straight Connector 6">
            <a:extLst>
              <a:ext uri="{FF2B5EF4-FFF2-40B4-BE49-F238E27FC236}">
                <a16:creationId xmlns:a16="http://schemas.microsoft.com/office/drawing/2014/main" id="{CA5AFBA2-3ABD-4964-AE65-6D31CE7204CA}"/>
              </a:ext>
            </a:extLst>
          </p:cNvPr>
          <p:cNvSpPr>
            <a:spLocks noGrp="1"/>
          </p:cNvSpPr>
          <p:nvPr/>
        </p:nvSpPr>
        <p:spPr>
          <a:xfrm>
            <a:off x="12030075" y="3986213"/>
            <a:ext cx="4514850" cy="0"/>
          </a:xfrm>
          <a:prstGeom prst="line">
            <a:avLst/>
          </a:prstGeom>
          <a:noFill/>
          <a:ln w="9525">
            <a:solidFill>
              <a:srgbClr val="CBD5DC"/>
            </a:solidFill>
            <a:prstDash val="solid"/>
          </a:ln>
        </p:spPr>
        <p:txBody>
          <a:bodyPr/>
          <a:lstStyle/>
          <a:p>
            <a:endParaRPr lang="en-US" sz="2700"/>
          </a:p>
        </p:txBody>
      </p:sp>
      <p:sp>
        <p:nvSpPr>
          <p:cNvPr id="8" name="Rectangle 7">
            <a:extLst>
              <a:ext uri="{FF2B5EF4-FFF2-40B4-BE49-F238E27FC236}">
                <a16:creationId xmlns:a16="http://schemas.microsoft.com/office/drawing/2014/main" id="{8BC58329-A0C7-45E9-BC72-E8F82B1EE57D}"/>
              </a:ext>
            </a:extLst>
          </p:cNvPr>
          <p:cNvSpPr>
            <a:spLocks noGrp="1"/>
          </p:cNvSpPr>
          <p:nvPr/>
        </p:nvSpPr>
        <p:spPr>
          <a:xfrm>
            <a:off x="11858625" y="4386263"/>
            <a:ext cx="4857750" cy="1771650"/>
          </a:xfrm>
          <a:prstGeom prst="rect">
            <a:avLst/>
          </a:prstGeom>
          <a:noFill/>
          <a:ln w="0">
            <a:noFill/>
          </a:ln>
        </p:spPr>
        <p:txBody>
          <a:bodyPr lIns="57150" tIns="57150" rIns="57150" bIns="57150" anchor="t">
            <a:normAutofit/>
          </a:bodyPr>
          <a:lstStyle/>
          <a:p>
            <a:pPr algn="ctr">
              <a:lnSpc>
                <a:spcPct val="115000"/>
              </a:lnSpc>
              <a:buNone/>
              <a:defRPr sz="1650" b="1" i="0">
                <a:solidFill>
                  <a:srgbClr val="23794F"/>
                </a:solidFill>
                <a:latin typeface="Nimbus Sans"/>
                <a:ea typeface="Nimbus Sans"/>
                <a:cs typeface="Nimbus Sans"/>
              </a:defRPr>
            </a:pPr>
            <a:r>
              <a:rPr sz="2475" b="1" dirty="0">
                <a:solidFill>
                  <a:srgbClr val="23794F"/>
                </a:solidFill>
                <a:latin typeface="Carlito" panose="020F0502020204030204" pitchFamily="34" charset="0"/>
                <a:ea typeface="Nimbus Sans"/>
                <a:cs typeface="Carlito" panose="020F0502020204030204" pitchFamily="34" charset="0"/>
              </a:rPr>
              <a:t>[Phone Number]</a:t>
            </a:r>
          </a:p>
          <a:p>
            <a:pPr algn="ctr">
              <a:lnSpc>
                <a:spcPct val="115000"/>
              </a:lnSpc>
              <a:buNone/>
              <a:defRPr sz="1650" b="1" i="0">
                <a:solidFill>
                  <a:srgbClr val="23794F"/>
                </a:solidFill>
                <a:latin typeface="Nimbus Sans"/>
                <a:ea typeface="Nimbus Sans"/>
                <a:cs typeface="Nimbus Sans"/>
              </a:defRPr>
            </a:pPr>
            <a:r>
              <a:rPr sz="2475" b="1" dirty="0">
                <a:solidFill>
                  <a:srgbClr val="23794F"/>
                </a:solidFill>
                <a:latin typeface="Carlito" panose="020F0502020204030204" pitchFamily="34" charset="0"/>
                <a:ea typeface="Nimbus Sans"/>
                <a:cs typeface="Carlito" panose="020F0502020204030204" pitchFamily="34" charset="0"/>
              </a:rPr>
              <a:t>[Email Address]</a:t>
            </a:r>
          </a:p>
          <a:p>
            <a:pPr algn="ctr">
              <a:lnSpc>
                <a:spcPct val="115000"/>
              </a:lnSpc>
              <a:buNone/>
              <a:defRPr sz="1650" b="1" i="0">
                <a:solidFill>
                  <a:srgbClr val="23794F"/>
                </a:solidFill>
                <a:latin typeface="Nimbus Sans"/>
                <a:ea typeface="Nimbus Sans"/>
                <a:cs typeface="Nimbus Sans"/>
              </a:defRPr>
            </a:pPr>
            <a:r>
              <a:rPr sz="2475" b="1" dirty="0">
                <a:solidFill>
                  <a:srgbClr val="23794F"/>
                </a:solidFill>
                <a:latin typeface="Carlito" panose="020F0502020204030204" pitchFamily="34" charset="0"/>
                <a:ea typeface="Nimbus Sans"/>
                <a:cs typeface="Carlito" panose="020F0502020204030204" pitchFamily="34" charset="0"/>
              </a:rPr>
              <a:t>[Website]</a:t>
            </a:r>
          </a:p>
        </p:txBody>
      </p:sp>
      <p:sp>
        <p:nvSpPr>
          <p:cNvPr id="9" name="Rectangle 8">
            <a:extLst>
              <a:ext uri="{FF2B5EF4-FFF2-40B4-BE49-F238E27FC236}">
                <a16:creationId xmlns:a16="http://schemas.microsoft.com/office/drawing/2014/main" id="{409E217E-526A-4E4F-B84C-8CB80E0710E5}"/>
              </a:ext>
            </a:extLst>
          </p:cNvPr>
          <p:cNvSpPr>
            <a:spLocks noGrp="1"/>
          </p:cNvSpPr>
          <p:nvPr/>
        </p:nvSpPr>
        <p:spPr>
          <a:xfrm>
            <a:off x="11858625" y="6486525"/>
            <a:ext cx="4857750" cy="685800"/>
          </a:xfrm>
          <a:prstGeom prst="rect">
            <a:avLst/>
          </a:prstGeom>
          <a:noFill/>
          <a:ln w="0">
            <a:noFill/>
          </a:ln>
        </p:spPr>
        <p:txBody>
          <a:bodyPr lIns="57150" tIns="57150" rIns="57150" bIns="57150" anchor="t">
            <a:normAutofit/>
          </a:bodyPr>
          <a:lstStyle/>
          <a:p>
            <a:pPr algn="ctr">
              <a:lnSpc>
                <a:spcPct val="100000"/>
              </a:lnSpc>
              <a:buNone/>
              <a:defRPr sz="1050" b="0" i="0">
                <a:solidFill>
                  <a:srgbClr val="64717E"/>
                </a:solidFill>
                <a:latin typeface="Nimbus Sans"/>
                <a:ea typeface="Nimbus Sans"/>
                <a:cs typeface="Nimbus Sans"/>
              </a:defRPr>
            </a:pPr>
            <a:r>
              <a:rPr sz="1575" dirty="0">
                <a:solidFill>
                  <a:srgbClr val="64717E"/>
                </a:solidFill>
                <a:latin typeface="Carlito" panose="020F0502020204030204" pitchFamily="34" charset="0"/>
                <a:ea typeface="Nimbus Sans"/>
                <a:cs typeface="Carlito" panose="020F0502020204030204" pitchFamily="34" charset="0"/>
              </a:rPr>
              <a:t>[Company Name]</a:t>
            </a:r>
          </a:p>
          <a:p>
            <a:pPr algn="ctr">
              <a:lnSpc>
                <a:spcPct val="100000"/>
              </a:lnSpc>
              <a:buNone/>
              <a:defRPr sz="1050" b="0" i="0">
                <a:solidFill>
                  <a:srgbClr val="64717E"/>
                </a:solidFill>
                <a:latin typeface="Nimbus Sans"/>
                <a:ea typeface="Nimbus Sans"/>
                <a:cs typeface="Nimbus Sans"/>
              </a:defRPr>
            </a:pPr>
            <a:r>
              <a:rPr sz="1575" dirty="0">
                <a:solidFill>
                  <a:srgbClr val="64717E"/>
                </a:solidFill>
                <a:latin typeface="Carlito" panose="020F0502020204030204" pitchFamily="34" charset="0"/>
                <a:ea typeface="Nimbus Sans"/>
                <a:cs typeface="Carlito" panose="020F0502020204030204" pitchFamily="34" charset="0"/>
              </a:rPr>
              <a:t>[Company NMLS and licensing information]</a:t>
            </a:r>
          </a:p>
        </p:txBody>
      </p:sp>
      <p:sp>
        <p:nvSpPr>
          <p:cNvPr id="10" name="Straight Connector 9">
            <a:extLst>
              <a:ext uri="{FF2B5EF4-FFF2-40B4-BE49-F238E27FC236}">
                <a16:creationId xmlns:a16="http://schemas.microsoft.com/office/drawing/2014/main" id="{C0B15A17-85B5-4CF6-8246-6593D05264A4}"/>
              </a:ext>
            </a:extLst>
          </p:cNvPr>
          <p:cNvSpPr>
            <a:spLocks noGrp="1"/>
          </p:cNvSpPr>
          <p:nvPr/>
        </p:nvSpPr>
        <p:spPr>
          <a:xfrm>
            <a:off x="971550" y="7686675"/>
            <a:ext cx="9172575" cy="0"/>
          </a:xfrm>
          <a:prstGeom prst="line">
            <a:avLst/>
          </a:prstGeom>
          <a:noFill/>
          <a:ln w="57150">
            <a:solidFill>
              <a:srgbClr val="F59E0B"/>
            </a:solidFill>
            <a:prstDash val="solid"/>
          </a:ln>
        </p:spPr>
        <p:txBody>
          <a:bodyPr/>
          <a:lstStyle/>
          <a:p>
            <a:endParaRPr lang="en-US" sz="2700"/>
          </a:p>
        </p:txBody>
      </p:sp>
      <p:sp>
        <p:nvSpPr>
          <p:cNvPr id="17" name="Shape 4">
            <a:extLst>
              <a:ext uri="{FF2B5EF4-FFF2-40B4-BE49-F238E27FC236}">
                <a16:creationId xmlns:a16="http://schemas.microsoft.com/office/drawing/2014/main" id="{8D38E6B4-1B64-929E-D9B8-55A8BC65B500}"/>
              </a:ext>
            </a:extLst>
          </p:cNvPr>
          <p:cNvSpPr/>
          <p:nvPr/>
        </p:nvSpPr>
        <p:spPr>
          <a:xfrm>
            <a:off x="342900" y="8801100"/>
            <a:ext cx="17602200" cy="1034415"/>
          </a:xfrm>
          <a:prstGeom prst="rect">
            <a:avLst/>
          </a:prstGeom>
          <a:solidFill>
            <a:srgbClr val="FFFFFF">
              <a:alpha val="95000"/>
            </a:srgbClr>
          </a:solidFill>
          <a:ln w="12700">
            <a:solidFill>
              <a:srgbClr val="FFFFFF">
                <a:alpha val="28000"/>
              </a:srgbClr>
            </a:solidFill>
            <a:prstDash val="solid"/>
          </a:ln>
        </p:spPr>
        <p:txBody>
          <a:bodyPr/>
          <a:lstStyle/>
          <a:p>
            <a:endParaRPr lang="en-US" sz="2700" dirty="0">
              <a:latin typeface="Carlito" panose="020F0502020204030204" pitchFamily="34" charset="0"/>
              <a:cs typeface="Carlito" panose="020F0502020204030204" pitchFamily="34" charset="0"/>
            </a:endParaRPr>
          </a:p>
        </p:txBody>
      </p:sp>
      <p:sp>
        <p:nvSpPr>
          <p:cNvPr id="19" name="Text 5">
            <a:extLst>
              <a:ext uri="{FF2B5EF4-FFF2-40B4-BE49-F238E27FC236}">
                <a16:creationId xmlns:a16="http://schemas.microsoft.com/office/drawing/2014/main" id="{E85DCC8C-E0BA-E891-0929-F6630B025E9E}"/>
              </a:ext>
            </a:extLst>
          </p:cNvPr>
          <p:cNvSpPr/>
          <p:nvPr/>
        </p:nvSpPr>
        <p:spPr>
          <a:xfrm>
            <a:off x="342900" y="8933150"/>
            <a:ext cx="17602200" cy="754381"/>
          </a:xfrm>
          <a:prstGeom prst="rect">
            <a:avLst/>
          </a:prstGeom>
          <a:noFill/>
          <a:ln/>
        </p:spPr>
        <p:txBody>
          <a:bodyPr wrap="square" lIns="0" tIns="0" rIns="0" bIns="0" rtlCol="0" anchor="ctr">
            <a:normAutofit/>
          </a:bodyPr>
          <a:lstStyle/>
          <a:p>
            <a:pPr algn="ctr"/>
            <a:r>
              <a:rPr lang="en-US" sz="2025" b="1" dirty="0">
                <a:solidFill>
                  <a:srgbClr val="133364"/>
                </a:solidFill>
                <a:latin typeface="Carlito" panose="020F0502020204030204" pitchFamily="34" charset="0"/>
                <a:cs typeface="Carlito" panose="020F0502020204030204" pitchFamily="34" charset="0"/>
              </a:rPr>
              <a:t>[Licensing Information]</a:t>
            </a:r>
          </a:p>
        </p:txBody>
      </p:sp>
    </p:spTree>
    <p:extLst>
      <p:ext uri="{BB962C8B-B14F-4D97-AF65-F5344CB8AC3E}">
        <p14:creationId xmlns:p14="http://schemas.microsoft.com/office/powerpoint/2010/main" val="2604557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1076</TotalTime>
  <Words>1626</Words>
  <Application>Microsoft Office PowerPoint</Application>
  <PresentationFormat>Custom</PresentationFormat>
  <Paragraphs>155</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Carlito</vt:lpstr>
      <vt:lpstr>League Spartan</vt:lpstr>
      <vt:lpstr>Arial</vt:lpstr>
      <vt:lpstr>Nimbus Sans</vt:lpstr>
      <vt:lpstr>Calibri</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 - VA Renovation Presentation</dc:title>
  <dc:creator>Jonathan Brandao</dc:creator>
  <cp:lastModifiedBy>Jonathan Brandao</cp:lastModifiedBy>
  <cp:revision>163</cp:revision>
  <dcterms:created xsi:type="dcterms:W3CDTF">2006-08-16T00:00:00Z</dcterms:created>
  <dcterms:modified xsi:type="dcterms:W3CDTF">2026-10-15T16:07:25Z</dcterms:modified>
  <dc:identifier>DAGiGlaWrwo</dc:identifier>
</cp:coreProperties>
</file>